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8.xml"/>
  <Override ContentType="application/vnd.openxmlformats-officedocument.theme+xml" PartName="/ppt/theme/theme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3" r:id="rId6"/>
    <p:sldMasterId id="2147483679" r:id="rId7"/>
    <p:sldMasterId id="2147483693" r:id="rId8"/>
    <p:sldMasterId id="2147483707" r:id="rId9"/>
    <p:sldMasterId id="2147483721" r:id="rId10"/>
    <p:sldMasterId id="2147483748" r:id="rId11"/>
    <p:sldMasterId id="2147483762" r:id="rId12"/>
  </p:sldMasterIdLst>
  <p:notesMasterIdLst>
    <p:notesMasterId r:id="rId13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294" r:id="rId52"/>
    <p:sldId id="295" r:id="rId53"/>
    <p:sldId id="296" r:id="rId54"/>
    <p:sldId id="297" r:id="rId55"/>
    <p:sldId id="298" r:id="rId56"/>
    <p:sldId id="299" r:id="rId57"/>
    <p:sldId id="300" r:id="rId58"/>
    <p:sldId id="301" r:id="rId59"/>
    <p:sldId id="302" r:id="rId60"/>
    <p:sldId id="303" r:id="rId61"/>
    <p:sldId id="304" r:id="rId62"/>
    <p:sldId id="305" r:id="rId63"/>
  </p:sldIdLst>
  <p:sldSz cy="6858000" cx="9144000"/>
  <p:notesSz cx="6858000" cy="9144000"/>
  <p:embeddedFontLst>
    <p:embeddedFont>
      <p:font typeface="Tahoma"/>
      <p:regular r:id="rId64"/>
      <p:bold r:id="rId65"/>
    </p:embeddedFont>
    <p:embeddedFont>
      <p:font typeface="Helvetica Neue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70" roundtripDataSignature="AMtx7mghQ6PthRZ5Br5U1z2dMEOiP0Uv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0A49F68-08A6-44FC-BFF4-655AA0477E46}">
  <a:tblStyle styleId="{00A49F68-08A6-44FC-BFF4-655AA0477E4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B250894B-F0DA-4B65-A1CD-CF6460977E2E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fill>
          <a:solidFill>
            <a:srgbClr val="CFD7E7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FD7E7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7.xml"/><Relationship Id="rId42" Type="http://schemas.openxmlformats.org/officeDocument/2006/relationships/slide" Target="slides/slide29.xml"/><Relationship Id="rId41" Type="http://schemas.openxmlformats.org/officeDocument/2006/relationships/slide" Target="slides/slide28.xml"/><Relationship Id="rId44" Type="http://schemas.openxmlformats.org/officeDocument/2006/relationships/slide" Target="slides/slide31.xml"/><Relationship Id="rId43" Type="http://schemas.openxmlformats.org/officeDocument/2006/relationships/slide" Target="slides/slide30.xml"/><Relationship Id="rId46" Type="http://schemas.openxmlformats.org/officeDocument/2006/relationships/slide" Target="slides/slide33.xml"/><Relationship Id="rId45" Type="http://schemas.openxmlformats.org/officeDocument/2006/relationships/slide" Target="slides/slide32.xml"/><Relationship Id="rId1" Type="http://schemas.openxmlformats.org/officeDocument/2006/relationships/theme" Target="theme/theme5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48" Type="http://schemas.openxmlformats.org/officeDocument/2006/relationships/slide" Target="slides/slide35.xml"/><Relationship Id="rId47" Type="http://schemas.openxmlformats.org/officeDocument/2006/relationships/slide" Target="slides/slide34.xml"/><Relationship Id="rId49" Type="http://schemas.openxmlformats.org/officeDocument/2006/relationships/slide" Target="slides/slide36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slide" Target="slides/slide18.xml"/><Relationship Id="rId30" Type="http://schemas.openxmlformats.org/officeDocument/2006/relationships/slide" Target="slides/slide17.xml"/><Relationship Id="rId33" Type="http://schemas.openxmlformats.org/officeDocument/2006/relationships/slide" Target="slides/slide20.xml"/><Relationship Id="rId32" Type="http://schemas.openxmlformats.org/officeDocument/2006/relationships/slide" Target="slides/slide19.xml"/><Relationship Id="rId35" Type="http://schemas.openxmlformats.org/officeDocument/2006/relationships/slide" Target="slides/slide22.xml"/><Relationship Id="rId34" Type="http://schemas.openxmlformats.org/officeDocument/2006/relationships/slide" Target="slides/slide21.xml"/><Relationship Id="rId70" Type="http://customschemas.google.com/relationships/presentationmetadata" Target="metadata"/><Relationship Id="rId37" Type="http://schemas.openxmlformats.org/officeDocument/2006/relationships/slide" Target="slides/slide24.xml"/><Relationship Id="rId36" Type="http://schemas.openxmlformats.org/officeDocument/2006/relationships/slide" Target="slides/slide23.xml"/><Relationship Id="rId39" Type="http://schemas.openxmlformats.org/officeDocument/2006/relationships/slide" Target="slides/slide26.xml"/><Relationship Id="rId38" Type="http://schemas.openxmlformats.org/officeDocument/2006/relationships/slide" Target="slides/slide25.xml"/><Relationship Id="rId62" Type="http://schemas.openxmlformats.org/officeDocument/2006/relationships/slide" Target="slides/slide49.xml"/><Relationship Id="rId61" Type="http://schemas.openxmlformats.org/officeDocument/2006/relationships/slide" Target="slides/slide48.xml"/><Relationship Id="rId20" Type="http://schemas.openxmlformats.org/officeDocument/2006/relationships/slide" Target="slides/slide7.xml"/><Relationship Id="rId64" Type="http://schemas.openxmlformats.org/officeDocument/2006/relationships/font" Target="fonts/Tahoma-regular.fntdata"/><Relationship Id="rId63" Type="http://schemas.openxmlformats.org/officeDocument/2006/relationships/slide" Target="slides/slide50.xml"/><Relationship Id="rId22" Type="http://schemas.openxmlformats.org/officeDocument/2006/relationships/slide" Target="slides/slide9.xml"/><Relationship Id="rId66" Type="http://schemas.openxmlformats.org/officeDocument/2006/relationships/font" Target="fonts/HelveticaNeue-regular.fntdata"/><Relationship Id="rId21" Type="http://schemas.openxmlformats.org/officeDocument/2006/relationships/slide" Target="slides/slide8.xml"/><Relationship Id="rId65" Type="http://schemas.openxmlformats.org/officeDocument/2006/relationships/font" Target="fonts/Tahoma-bold.fntdata"/><Relationship Id="rId24" Type="http://schemas.openxmlformats.org/officeDocument/2006/relationships/slide" Target="slides/slide11.xml"/><Relationship Id="rId68" Type="http://schemas.openxmlformats.org/officeDocument/2006/relationships/font" Target="fonts/HelveticaNeue-italic.fntdata"/><Relationship Id="rId23" Type="http://schemas.openxmlformats.org/officeDocument/2006/relationships/slide" Target="slides/slide10.xml"/><Relationship Id="rId67" Type="http://schemas.openxmlformats.org/officeDocument/2006/relationships/font" Target="fonts/HelveticaNeue-bold.fntdata"/><Relationship Id="rId60" Type="http://schemas.openxmlformats.org/officeDocument/2006/relationships/slide" Target="slides/slide47.xml"/><Relationship Id="rId26" Type="http://schemas.openxmlformats.org/officeDocument/2006/relationships/slide" Target="slides/slide13.xml"/><Relationship Id="rId25" Type="http://schemas.openxmlformats.org/officeDocument/2006/relationships/slide" Target="slides/slide12.xml"/><Relationship Id="rId69" Type="http://schemas.openxmlformats.org/officeDocument/2006/relationships/font" Target="fonts/HelveticaNeue-boldItalic.fntdata"/><Relationship Id="rId28" Type="http://schemas.openxmlformats.org/officeDocument/2006/relationships/slide" Target="slides/slide15.xml"/><Relationship Id="rId27" Type="http://schemas.openxmlformats.org/officeDocument/2006/relationships/slide" Target="slides/slide14.xml"/><Relationship Id="rId29" Type="http://schemas.openxmlformats.org/officeDocument/2006/relationships/slide" Target="slides/slide16.xml"/><Relationship Id="rId51" Type="http://schemas.openxmlformats.org/officeDocument/2006/relationships/slide" Target="slides/slide38.xml"/><Relationship Id="rId50" Type="http://schemas.openxmlformats.org/officeDocument/2006/relationships/slide" Target="slides/slide37.xml"/><Relationship Id="rId53" Type="http://schemas.openxmlformats.org/officeDocument/2006/relationships/slide" Target="slides/slide40.xml"/><Relationship Id="rId52" Type="http://schemas.openxmlformats.org/officeDocument/2006/relationships/slide" Target="slides/slide39.xml"/><Relationship Id="rId11" Type="http://schemas.openxmlformats.org/officeDocument/2006/relationships/slideMaster" Target="slideMasters/slideMaster7.xml"/><Relationship Id="rId55" Type="http://schemas.openxmlformats.org/officeDocument/2006/relationships/slide" Target="slides/slide42.xml"/><Relationship Id="rId10" Type="http://schemas.openxmlformats.org/officeDocument/2006/relationships/slideMaster" Target="slideMasters/slideMaster6.xml"/><Relationship Id="rId54" Type="http://schemas.openxmlformats.org/officeDocument/2006/relationships/slide" Target="slides/slide41.xml"/><Relationship Id="rId13" Type="http://schemas.openxmlformats.org/officeDocument/2006/relationships/notesMaster" Target="notesMasters/notesMaster1.xml"/><Relationship Id="rId57" Type="http://schemas.openxmlformats.org/officeDocument/2006/relationships/slide" Target="slides/slide44.xml"/><Relationship Id="rId12" Type="http://schemas.openxmlformats.org/officeDocument/2006/relationships/slideMaster" Target="slideMasters/slideMaster8.xml"/><Relationship Id="rId56" Type="http://schemas.openxmlformats.org/officeDocument/2006/relationships/slide" Target="slides/slide43.xml"/><Relationship Id="rId15" Type="http://schemas.openxmlformats.org/officeDocument/2006/relationships/slide" Target="slides/slide2.xml"/><Relationship Id="rId59" Type="http://schemas.openxmlformats.org/officeDocument/2006/relationships/slide" Target="slides/slide46.xml"/><Relationship Id="rId14" Type="http://schemas.openxmlformats.org/officeDocument/2006/relationships/slide" Target="slides/slide1.xml"/><Relationship Id="rId58" Type="http://schemas.openxmlformats.org/officeDocument/2006/relationships/slide" Target="slides/slide45.xml"/><Relationship Id="rId17" Type="http://schemas.openxmlformats.org/officeDocument/2006/relationships/slide" Target="slides/slide4.xml"/><Relationship Id="rId16" Type="http://schemas.openxmlformats.org/officeDocument/2006/relationships/slide" Target="slides/slide3.xml"/><Relationship Id="rId19" Type="http://schemas.openxmlformats.org/officeDocument/2006/relationships/slide" Target="slides/slide6.xml"/><Relationship Id="rId18" Type="http://schemas.openxmlformats.org/officeDocument/2006/relationships/slide" Target="slides/slide5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2" name="Google Shape;110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187" name="Google Shape;118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195" name="Google Shape;119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204" name="Google Shape;1204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212" name="Google Shape;1212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220" name="Google Shape;1220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228" name="Google Shape;1228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238" name="Google Shape;1238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1" name="Google Shape;1261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2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266" name="Google Shape;1266;p22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2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277" name="Google Shape;1277;p23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108" name="Google Shape;1108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9" name="Google Shape;1289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294" name="Google Shape;1294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5" name="Google Shape;1305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2" name="Google Shape;1322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8" name="Google Shape;1338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355" name="Google Shape;1355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400" name="Google Shape;1400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478" name="Google Shape;1478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484" name="Google Shape;1484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524" name="Google Shape;1524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2e037327a48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13" name="Google Shape;1113;g2e037327a48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4" name="Google Shape;1114;g2e037327a48_0_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34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30" name="Google Shape;1530;p34:notes"/>
          <p:cNvSpPr txBox="1"/>
          <p:nvPr>
            <p:ph idx="1" type="body"/>
          </p:nvPr>
        </p:nvSpPr>
        <p:spPr>
          <a:xfrm>
            <a:off x="914400" y="3300413"/>
            <a:ext cx="7315200" cy="2700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531" name="Google Shape;1531;p34:notes"/>
          <p:cNvSpPr txBox="1"/>
          <p:nvPr>
            <p:ph idx="12" type="sldNum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559" name="Google Shape;1559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707" name="Google Shape;1707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792" name="Google Shape;1792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799" name="Google Shape;1799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05" name="Google Shape;1805;p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6" name="Google Shape;1806;p39:notes"/>
          <p:cNvSpPr txBox="1"/>
          <p:nvPr>
            <p:ph idx="3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Lecture-1</a:t>
            </a:r>
            <a:endParaRPr/>
          </a:p>
        </p:txBody>
      </p:sp>
      <p:sp>
        <p:nvSpPr>
          <p:cNvPr id="1807" name="Google Shape;1807;p39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4" name="Google Shape;1814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p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1" name="Google Shape;1821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p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828" name="Google Shape;1828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834" name="Google Shape;1834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2622ac80d2b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124" name="Google Shape;1124;g2622ac80d2b_1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842" name="Google Shape;1842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849" name="Google Shape;1849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856" name="Google Shape;1856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866" name="Google Shape;1866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72" name="Google Shape;1872;p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873" name="Google Shape;1873;p48:notes"/>
          <p:cNvSpPr txBox="1"/>
          <p:nvPr>
            <p:ph idx="3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Lecture-1</a:t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74" name="Google Shape;1874;p48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880" name="Google Shape;1880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5" name="Google Shape;1885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1" name="Google Shape;1891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7" name="Google Shape;1897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p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5" name="Google Shape;1905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130" name="Google Shape;113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5" name="Google Shape;1925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2622ac80d2b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140" name="Google Shape;1140;g2622ac80d2b_1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148" name="Google Shape;1148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158" name="Google Shape;115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163" name="Google Shape;1163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g"/><Relationship Id="rId3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jpg"/><Relationship Id="rId3" Type="http://schemas.openxmlformats.org/officeDocument/2006/relationships/image" Target="../media/image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jpg"/><Relationship Id="rId3" Type="http://schemas.openxmlformats.org/officeDocument/2006/relationships/image" Target="../media/image4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jpg"/><Relationship Id="rId3" Type="http://schemas.openxmlformats.org/officeDocument/2006/relationships/image" Target="../media/image4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5.jpg"/><Relationship Id="rId3" Type="http://schemas.openxmlformats.org/officeDocument/2006/relationships/image" Target="../media/image4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7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57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" name="Google Shape;18;p57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" name="Google Shape;19;p5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BITS_university_logo_whitevert.png" id="20" name="Google Shape;20;p57"/>
          <p:cNvPicPr preferRelativeResize="0"/>
          <p:nvPr/>
        </p:nvPicPr>
        <p:blipFill rotWithShape="1">
          <a:blip r:embed="rId3">
            <a:alphaModFix/>
          </a:blip>
          <a:srcRect b="28592" l="0" r="0" t="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57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57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57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" name="Google Shape;25;p57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" name="Google Shape;26;p5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BITS_university_logo_whitevert.png" id="27" name="Google Shape;27;p57"/>
          <p:cNvPicPr preferRelativeResize="0"/>
          <p:nvPr/>
        </p:nvPicPr>
        <p:blipFill rotWithShape="1">
          <a:blip r:embed="rId3">
            <a:alphaModFix/>
          </a:blip>
          <a:srcRect b="28592" l="0" r="0" t="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7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57"/>
          <p:cNvSpPr txBox="1"/>
          <p:nvPr>
            <p:ph idx="1" type="body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57"/>
          <p:cNvSpPr txBox="1"/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87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3" name="Google Shape;143;p8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4" name="Google Shape;144;p8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5" name="Google Shape;145;p8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46" name="Google Shape;146;p87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47" name="Google Shape;147;p8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8" name="Google Shape;148;p8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9" name="Google Shape;149;p8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descr="Picture 7.png" id="150" name="Google Shape;150;p87"/>
          <p:cNvPicPr preferRelativeResize="0"/>
          <p:nvPr/>
        </p:nvPicPr>
        <p:blipFill rotWithShape="1">
          <a:blip r:embed="rId2">
            <a:alphaModFix/>
          </a:blip>
          <a:srcRect b="5333" l="1923" r="0" t="0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87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b="0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87"/>
          <p:cNvSpPr txBox="1"/>
          <p:nvPr>
            <p:ph type="title"/>
          </p:nvPr>
        </p:nvSpPr>
        <p:spPr>
          <a:xfrm>
            <a:off x="1792288" y="5407025"/>
            <a:ext cx="5486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87"/>
          <p:cNvSpPr/>
          <p:nvPr>
            <p:ph idx="2" type="pic"/>
          </p:nvPr>
        </p:nvSpPr>
        <p:spPr>
          <a:xfrm>
            <a:off x="1792288" y="1828800"/>
            <a:ext cx="5486400" cy="3429000"/>
          </a:xfrm>
          <a:prstGeom prst="rect">
            <a:avLst/>
          </a:prstGeom>
          <a:solidFill>
            <a:schemeClr val="lt1"/>
          </a:solidFill>
          <a:ln cap="flat" cmpd="sng" w="57150">
            <a:solidFill>
              <a:srgbClr val="DAE5F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87"/>
          <p:cNvSpPr txBox="1"/>
          <p:nvPr>
            <p:ph idx="1" type="body"/>
          </p:nvPr>
        </p:nvSpPr>
        <p:spPr>
          <a:xfrm>
            <a:off x="1792288" y="5711825"/>
            <a:ext cx="5486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55" name="Google Shape;155;p87"/>
          <p:cNvSpPr txBox="1"/>
          <p:nvPr>
            <p:ph idx="3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8" name="Google Shape;998;p142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999" name="Google Shape;999;p142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000" name="Google Shape;1000;p1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001" name="Google Shape;1001;p1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002" name="Google Shape;1002;p1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5" name="Google Shape;1005;p143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06" name="Google Shape;1006;p143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007" name="Google Shape;1007;p143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08" name="Google Shape;1008;p143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009" name="Google Shape;1009;p1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010" name="Google Shape;1010;p1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011" name="Google Shape;1011;p1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4" name="Google Shape;1014;p1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015" name="Google Shape;1015;p1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016" name="Google Shape;1016;p1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4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019" name="Google Shape;1019;p14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020" name="Google Shape;1020;p14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4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3" name="Google Shape;1023;p14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024" name="Google Shape;1024;p14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25" name="Google Shape;1025;p14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026" name="Google Shape;1026;p14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027" name="Google Shape;1027;p14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4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0" name="Google Shape;1030;p14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031" name="Google Shape;1031;p14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32" name="Google Shape;1032;p14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033" name="Google Shape;1033;p14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034" name="Google Shape;1034;p14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7" name="Google Shape;1037;p148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8" name="Google Shape;1038;p14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039" name="Google Shape;1039;p14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040" name="Google Shape;1040;p14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49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3" name="Google Shape;1043;p149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4" name="Google Shape;1044;p14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045" name="Google Shape;1045;p14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046" name="Google Shape;1046;p14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78"/>
          <p:cNvSpPr txBox="1"/>
          <p:nvPr>
            <p:ph type="title"/>
          </p:nvPr>
        </p:nvSpPr>
        <p:spPr>
          <a:xfrm>
            <a:off x="1963229" y="90170"/>
            <a:ext cx="5217541" cy="69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4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>
  <p:cSld name="Title and Vertical Tex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88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8" name="Google Shape;158;p8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9" name="Google Shape;159;p8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60" name="Google Shape;160;p8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61" name="Google Shape;161;p88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62" name="Google Shape;162;p8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63" name="Google Shape;163;p8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64" name="Google Shape;164;p8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descr="Picture 7.png" id="165" name="Google Shape;165;p88"/>
          <p:cNvPicPr preferRelativeResize="0"/>
          <p:nvPr/>
        </p:nvPicPr>
        <p:blipFill rotWithShape="1">
          <a:blip r:embed="rId2">
            <a:alphaModFix/>
          </a:blip>
          <a:srcRect b="5333" l="1923" r="0" t="0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8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b="0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88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88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3"/>
          <p:cNvSpPr txBox="1"/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4" name="Google Shape;1064;p17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17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7" name="Google Shape;1067;p17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75"/>
          <p:cNvSpPr txBox="1"/>
          <p:nvPr>
            <p:ph type="title"/>
          </p:nvPr>
        </p:nvSpPr>
        <p:spPr>
          <a:xfrm>
            <a:off x="685800" y="22860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0" name="Google Shape;1070;p175"/>
          <p:cNvSpPr txBox="1"/>
          <p:nvPr>
            <p:ph idx="1" type="body"/>
          </p:nvPr>
        </p:nvSpPr>
        <p:spPr>
          <a:xfrm>
            <a:off x="685800" y="1371600"/>
            <a:ext cx="7772400" cy="46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7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7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5" name="Google Shape;1075;p17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7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8" name="Google Shape;1078;p17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079" name="Google Shape;1079;p17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2" name="Google Shape;1082;p17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83" name="Google Shape;1083;p17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084" name="Google Shape;1084;p17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85" name="Google Shape;1085;p17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8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8" name="Google Shape;1088;p18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089" name="Google Shape;1089;p18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18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2" name="Google Shape;1092;p18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093" name="Google Shape;1093;p18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182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>
  <p:cSld name="Vertical Title and Tex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89"/>
          <p:cNvGrpSpPr/>
          <p:nvPr/>
        </p:nvGrpSpPr>
        <p:grpSpPr>
          <a:xfrm rot="5400000">
            <a:off x="5006182" y="2567781"/>
            <a:ext cx="5181600" cy="46037"/>
            <a:chOff x="1905000" y="6553200"/>
            <a:chExt cx="7010400" cy="45719"/>
          </a:xfrm>
        </p:grpSpPr>
        <p:sp>
          <p:nvSpPr>
            <p:cNvPr id="171" name="Google Shape;171;p89"/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72" name="Google Shape;172;p89"/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73" name="Google Shape;173;p89"/>
            <p:cNvSpPr/>
            <p:nvPr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descr="Picture 7.png" id="174" name="Google Shape;174;p89"/>
          <p:cNvPicPr preferRelativeResize="0"/>
          <p:nvPr/>
        </p:nvPicPr>
        <p:blipFill rotWithShape="1">
          <a:blip r:embed="rId2">
            <a:alphaModFix/>
          </a:blip>
          <a:srcRect b="0" l="5336" r="0" t="1923"/>
          <a:stretch/>
        </p:blipFill>
        <p:spPr>
          <a:xfrm>
            <a:off x="-7938" y="381000"/>
            <a:ext cx="692151" cy="21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89"/>
          <p:cNvSpPr txBox="1"/>
          <p:nvPr/>
        </p:nvSpPr>
        <p:spPr>
          <a:xfrm rot="5400000">
            <a:off x="-2794793" y="3809206"/>
            <a:ext cx="5867400" cy="23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b="0" i="0" lang="en-US" sz="9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89"/>
          <p:cNvSpPr txBox="1"/>
          <p:nvPr>
            <p:ph idx="1" type="body"/>
          </p:nvPr>
        </p:nvSpPr>
        <p:spPr>
          <a:xfrm rot="5400000">
            <a:off x="1303338" y="296862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" name="Google Shape;177;p89"/>
          <p:cNvSpPr txBox="1"/>
          <p:nvPr>
            <p:ph idx="2" type="body"/>
          </p:nvPr>
        </p:nvSpPr>
        <p:spPr>
          <a:xfrm rot="5400000">
            <a:off x="5410200" y="2743200"/>
            <a:ext cx="5867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18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0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90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1" name="Google Shape;181;p90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2" name="Google Shape;182;p90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BITS_university_logo_whitevert.png" id="183" name="Google Shape;183;p90"/>
          <p:cNvPicPr preferRelativeResize="0"/>
          <p:nvPr/>
        </p:nvPicPr>
        <p:blipFill rotWithShape="1">
          <a:blip r:embed="rId3">
            <a:alphaModFix/>
          </a:blip>
          <a:srcRect b="28592" l="0" r="0" t="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90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9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90"/>
          <p:cNvSpPr txBox="1"/>
          <p:nvPr>
            <p:ph idx="1" type="body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" name="Google Shape;187;p90"/>
          <p:cNvSpPr txBox="1"/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 type="blank">
  <p:cSld name="BLANK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9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9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1"/>
          <p:cNvSpPr txBox="1"/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6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7" name="Google Shape;207;p61"/>
          <p:cNvSpPr txBox="1"/>
          <p:nvPr>
            <p:ph idx="11" type="ftr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08" name="Google Shape;208;p61"/>
          <p:cNvSpPr txBox="1"/>
          <p:nvPr>
            <p:ph idx="12" type="sldNum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b="0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1" name="Google Shape;211;p62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212" name="Google Shape;212;p62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13" name="Google Shape;213;p62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14" name="Google Shape;214;p62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descr="Picture 7.png" id="215" name="Google Shape;215;p62"/>
          <p:cNvPicPr preferRelativeResize="0"/>
          <p:nvPr/>
        </p:nvPicPr>
        <p:blipFill rotWithShape="1">
          <a:blip r:embed="rId2">
            <a:alphaModFix/>
          </a:blip>
          <a:srcRect b="5333" l="1923" r="0" t="0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" name="Google Shape;216;p62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17" name="Google Shape;217;p6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18" name="Google Shape;218;p6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19" name="Google Shape;219;p6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220" name="Google Shape;220;p62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221" name="Google Shape;221;p6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22" name="Google Shape;222;p6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23" name="Google Shape;223;p6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24" name="Google Shape;224;p62"/>
          <p:cNvSpPr txBox="1"/>
          <p:nvPr>
            <p:ph idx="1" type="body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5" name="Google Shape;225;p62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4_Title and Content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67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b="0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b="0" i="0" sz="1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228" name="Google Shape;228;p67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229" name="Google Shape;229;p67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67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6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icture 7.png" id="232" name="Google Shape;232;p67"/>
          <p:cNvPicPr preferRelativeResize="0"/>
          <p:nvPr/>
        </p:nvPicPr>
        <p:blipFill rotWithShape="1">
          <a:blip r:embed="rId2">
            <a:alphaModFix/>
          </a:blip>
          <a:srcRect b="5332" l="1923" r="0" t="0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Google Shape;233;p67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34" name="Google Shape;234;p6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6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6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7" name="Google Shape;237;p67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238" name="Google Shape;238;p6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6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6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1" name="Google Shape;241;p67"/>
          <p:cNvSpPr txBox="1"/>
          <p:nvPr>
            <p:ph idx="1" type="body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2" name="Google Shape;242;p67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7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46" name="Google Shape;246;p7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47" name="Google Shape;247;p7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8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8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1" name="Google Shape;251;p8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2" name="Google Shape;252;p8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3" name="Google Shape;253;p8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8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b="0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" name="Google Shape;34;p58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35" name="Google Shape;35;p58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6" name="Google Shape;36;p58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7" name="Google Shape;37;p58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descr="Picture 7.png" id="38" name="Google Shape;38;p58"/>
          <p:cNvPicPr preferRelativeResize="0"/>
          <p:nvPr/>
        </p:nvPicPr>
        <p:blipFill rotWithShape="1">
          <a:blip r:embed="rId2">
            <a:alphaModFix/>
          </a:blip>
          <a:srcRect b="5333" l="1923" r="0" t="0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" name="Google Shape;39;p58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40" name="Google Shape;40;p5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1" name="Google Shape;41;p5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2" name="Google Shape;42;p5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43" name="Google Shape;43;p58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4" name="Google Shape;44;p5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5" name="Google Shape;45;p5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6" name="Google Shape;46;p5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47" name="Google Shape;47;p58"/>
          <p:cNvSpPr txBox="1"/>
          <p:nvPr>
            <p:ph idx="1" type="body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58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2"/>
          <p:cNvSpPr txBox="1"/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9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7" name="Google Shape;257;p92"/>
          <p:cNvSpPr txBox="1"/>
          <p:nvPr>
            <p:ph idx="11" type="ftr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8" name="Google Shape;258;p92"/>
          <p:cNvSpPr txBox="1"/>
          <p:nvPr>
            <p:ph idx="12" type="sldNum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93"/>
          <p:cNvSpPr txBox="1"/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9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2" name="Google Shape;262;p93"/>
          <p:cNvSpPr txBox="1"/>
          <p:nvPr>
            <p:ph idx="11" type="ftr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" name="Google Shape;263;p93"/>
          <p:cNvSpPr txBox="1"/>
          <p:nvPr>
            <p:ph idx="12" type="sldNum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9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9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7" name="Google Shape;267;p9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8" name="Google Shape;268;p9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9" name="Google Shape;269;p9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9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9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3" name="Google Shape;273;p9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4" name="Google Shape;274;p9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75" name="Google Shape;275;p9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76" name="Google Shape;276;p9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9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9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80" name="Google Shape;280;p9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81" name="Google Shape;281;p9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82" name="Google Shape;282;p9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83" name="Google Shape;283;p9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84" name="Google Shape;284;p9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85" name="Google Shape;285;p9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9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88" name="Google Shape;288;p9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89" name="Google Shape;289;p9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9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9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93" name="Google Shape;293;p9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94" name="Google Shape;294;p9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95" name="Google Shape;295;p9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96" name="Google Shape;296;p9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9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9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00" name="Google Shape;300;p9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301" name="Google Shape;301;p9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02" name="Google Shape;302;p9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03" name="Google Shape;303;p9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0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6" name="Google Shape;306;p100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7" name="Google Shape;307;p10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08" name="Google Shape;308;p10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09" name="Google Shape;309;p10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1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2" name="Google Shape;312;p101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3" name="Google Shape;313;p10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14" name="Google Shape;314;p10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15" name="Google Shape;315;p10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9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b="0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51;p59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52" name="Google Shape;52;p5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3" name="Google Shape;53;p59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4" name="Google Shape;54;p59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descr="Picture 7.png" id="55" name="Google Shape;55;p59"/>
          <p:cNvPicPr preferRelativeResize="0"/>
          <p:nvPr/>
        </p:nvPicPr>
        <p:blipFill rotWithShape="1">
          <a:blip r:embed="rId2">
            <a:alphaModFix/>
          </a:blip>
          <a:srcRect b="5333" l="1923" r="0" t="0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" name="Google Shape;56;p59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57" name="Google Shape;57;p5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8" name="Google Shape;58;p5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9" name="Google Shape;59;p5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60" name="Google Shape;60;p59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1" name="Google Shape;61;p5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2" name="Google Shape;62;p5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3" name="Google Shape;63;p5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64" name="Google Shape;64;p59"/>
          <p:cNvSpPr txBox="1"/>
          <p:nvPr>
            <p:ph idx="1" type="body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59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b="0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4" name="Google Shape;324;p64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325" name="Google Shape;325;p64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64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64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icture 7.png" id="328" name="Google Shape;328;p64"/>
          <p:cNvPicPr preferRelativeResize="0"/>
          <p:nvPr/>
        </p:nvPicPr>
        <p:blipFill rotWithShape="1">
          <a:blip r:embed="rId2">
            <a:alphaModFix/>
          </a:blip>
          <a:srcRect b="5332" l="1923" r="0" t="0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" name="Google Shape;329;p64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330" name="Google Shape;330;p6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6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64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3" name="Google Shape;333;p64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34" name="Google Shape;334;p6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6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64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7" name="Google Shape;337;p64"/>
          <p:cNvSpPr txBox="1"/>
          <p:nvPr>
            <p:ph idx="1" type="body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8" name="Google Shape;338;p64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0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102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02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02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BITS_university_logo_whitevert.png" id="344" name="Google Shape;344;p102"/>
          <p:cNvPicPr preferRelativeResize="0"/>
          <p:nvPr/>
        </p:nvPicPr>
        <p:blipFill rotWithShape="1">
          <a:blip r:embed="rId3">
            <a:alphaModFix/>
          </a:blip>
          <a:srcRect b="28592" l="0" r="0" t="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102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102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102"/>
          <p:cNvSpPr txBox="1"/>
          <p:nvPr>
            <p:ph idx="1" type="body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8" name="Google Shape;348;p102"/>
          <p:cNvSpPr txBox="1"/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0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10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2" name="Google Shape;352;p10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353" name="Google Shape;353;p10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354" name="Google Shape;354;p10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0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10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8" name="Google Shape;358;p10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359" name="Google Shape;359;p10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360" name="Google Shape;360;p10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0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10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4" name="Google Shape;364;p10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365" name="Google Shape;365;p10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366" name="Google Shape;366;p10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0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10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0" name="Google Shape;370;p10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1" name="Google Shape;371;p10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372" name="Google Shape;372;p10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373" name="Google Shape;373;p10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0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10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77" name="Google Shape;377;p10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378" name="Google Shape;378;p10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79" name="Google Shape;379;p10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380" name="Google Shape;380;p10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381" name="Google Shape;381;p10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382" name="Google Shape;382;p10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0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10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386" name="Google Shape;386;p10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387" name="Google Shape;387;p10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0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390" name="Google Shape;390;p10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391" name="Google Shape;391;p10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4" name="Google Shape;394;p1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95" name="Google Shape;395;p1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396" name="Google Shape;396;p1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397" name="Google Shape;397;p1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398" name="Google Shape;398;p1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1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81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9" name="Google Shape;69;p81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0" name="Google Shape;70;p81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BITS_university_logo_whitevert.png" id="71" name="Google Shape;71;p81"/>
          <p:cNvPicPr preferRelativeResize="0"/>
          <p:nvPr/>
        </p:nvPicPr>
        <p:blipFill rotWithShape="1">
          <a:blip r:embed="rId3">
            <a:alphaModFix/>
          </a:blip>
          <a:srcRect b="28592" l="0" r="0" t="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81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81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81"/>
          <p:cNvSpPr txBox="1"/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1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1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03" name="Google Shape;403;p1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404" name="Google Shape;404;p1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405" name="Google Shape;405;p1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8" name="Google Shape;408;p112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9" name="Google Shape;409;p1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410" name="Google Shape;410;p1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411" name="Google Shape;411;p1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13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4" name="Google Shape;414;p113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5" name="Google Shape;415;p1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416" name="Google Shape;416;p1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417" name="Google Shape;417;p1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b="0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6" name="Google Shape;426;p66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427" name="Google Shape;427;p66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6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66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icture 7.png" id="430" name="Google Shape;430;p66"/>
          <p:cNvPicPr preferRelativeResize="0"/>
          <p:nvPr/>
        </p:nvPicPr>
        <p:blipFill rotWithShape="1">
          <a:blip r:embed="rId2">
            <a:alphaModFix/>
          </a:blip>
          <a:srcRect b="5332" l="1923" r="0" t="0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1" name="Google Shape;431;p66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432" name="Google Shape;432;p6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6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6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5" name="Google Shape;435;p66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36" name="Google Shape;436;p6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6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6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9" name="Google Shape;439;p66"/>
          <p:cNvSpPr txBox="1"/>
          <p:nvPr>
            <p:ph idx="1" type="body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0" name="Google Shape;440;p66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14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11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11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11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BITS_university_logo_whitevert.png" id="446" name="Google Shape;446;p114"/>
          <p:cNvPicPr preferRelativeResize="0"/>
          <p:nvPr/>
        </p:nvPicPr>
        <p:blipFill rotWithShape="1">
          <a:blip r:embed="rId3">
            <a:alphaModFix/>
          </a:blip>
          <a:srcRect b="28592" l="0" r="0" t="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114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114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114"/>
          <p:cNvSpPr txBox="1"/>
          <p:nvPr>
            <p:ph idx="1" type="body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0" name="Google Shape;450;p114"/>
          <p:cNvSpPr txBox="1"/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1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3" name="Google Shape;453;p1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54" name="Google Shape;454;p1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455" name="Google Shape;455;p1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456" name="Google Shape;456;p1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9" name="Google Shape;459;p1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0" name="Google Shape;460;p1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461" name="Google Shape;461;p1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462" name="Google Shape;462;p1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1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5" name="Google Shape;465;p11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6" name="Google Shape;466;p1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467" name="Google Shape;467;p1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468" name="Google Shape;468;p1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1" name="Google Shape;471;p11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72" name="Google Shape;472;p11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73" name="Google Shape;473;p1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474" name="Google Shape;474;p1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475" name="Google Shape;475;p1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8" name="Google Shape;478;p11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9" name="Google Shape;479;p11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0" name="Google Shape;480;p11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1" name="Google Shape;481;p11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2" name="Google Shape;482;p1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483" name="Google Shape;483;p1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484" name="Google Shape;484;p1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Server\D\jyoti\FI023_BITS_v1\styleguide img\IMG_5627_b.jpg" id="76" name="Google Shape;76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82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Picture 7.png" id="78" name="Google Shape;78;p82"/>
          <p:cNvPicPr preferRelativeResize="0"/>
          <p:nvPr/>
        </p:nvPicPr>
        <p:blipFill rotWithShape="1">
          <a:blip r:embed="rId3">
            <a:alphaModFix/>
          </a:blip>
          <a:srcRect b="5333" l="1923" r="0" t="0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2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0" name="Google Shape;80;p82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1" name="Google Shape;81;p82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2" name="Google Shape;82;p82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82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82"/>
          <p:cNvSpPr txBox="1"/>
          <p:nvPr>
            <p:ph idx="1" type="body"/>
          </p:nvPr>
        </p:nvSpPr>
        <p:spPr>
          <a:xfrm>
            <a:off x="304800" y="4648200"/>
            <a:ext cx="8458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7" name="Google Shape;487;p1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488" name="Google Shape;488;p1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489" name="Google Shape;489;p1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492" name="Google Shape;492;p1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493" name="Google Shape;493;p1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22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6" name="Google Shape;496;p122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97" name="Google Shape;497;p122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98" name="Google Shape;498;p1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499" name="Google Shape;499;p1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500" name="Google Shape;500;p1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23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3" name="Google Shape;503;p12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504" name="Google Shape;504;p123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5" name="Google Shape;505;p1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506" name="Google Shape;506;p1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507" name="Google Shape;507;p1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0" name="Google Shape;510;p124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1" name="Google Shape;511;p1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512" name="Google Shape;512;p1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513" name="Google Shape;513;p1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125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125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7" name="Google Shape;517;p1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518" name="Google Shape;518;p1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519" name="Google Shape;519;p1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9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b="0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8" name="Google Shape;528;p69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529" name="Google Shape;529;p6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69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69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icture 7.png" id="532" name="Google Shape;532;p69"/>
          <p:cNvPicPr preferRelativeResize="0"/>
          <p:nvPr/>
        </p:nvPicPr>
        <p:blipFill rotWithShape="1">
          <a:blip r:embed="rId2">
            <a:alphaModFix/>
          </a:blip>
          <a:srcRect b="5332" l="1923" r="0" t="0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3" name="Google Shape;533;p69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534" name="Google Shape;534;p6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6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6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7" name="Google Shape;537;p69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38" name="Google Shape;538;p6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6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6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1" name="Google Shape;541;p69"/>
          <p:cNvSpPr txBox="1"/>
          <p:nvPr>
            <p:ph idx="1" type="body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2" name="Google Shape;542;p69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126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126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126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126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BITS_university_logo_whitevert.png" id="548" name="Google Shape;548;p126"/>
          <p:cNvPicPr preferRelativeResize="0"/>
          <p:nvPr/>
        </p:nvPicPr>
        <p:blipFill rotWithShape="1">
          <a:blip r:embed="rId3">
            <a:alphaModFix/>
          </a:blip>
          <a:srcRect b="28592" l="0" r="0" t="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126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126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126"/>
          <p:cNvSpPr txBox="1"/>
          <p:nvPr>
            <p:ph idx="1" type="body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2" name="Google Shape;552;p126"/>
          <p:cNvSpPr txBox="1"/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2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5" name="Google Shape;555;p12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56" name="Google Shape;556;p1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557" name="Google Shape;557;p1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558" name="Google Shape;558;p1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12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2" name="Google Shape;562;p1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563" name="Google Shape;563;p1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564" name="Google Shape;564;p1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7.png" id="86" name="Google Shape;86;p83"/>
          <p:cNvPicPr preferRelativeResize="0"/>
          <p:nvPr/>
        </p:nvPicPr>
        <p:blipFill rotWithShape="1">
          <a:blip r:embed="rId2">
            <a:alphaModFix/>
          </a:blip>
          <a:srcRect b="5333" l="1923" r="0" t="0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83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8" name="Google Shape;88;p8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9" name="Google Shape;89;p8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0" name="Google Shape;90;p8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91" name="Google Shape;91;p83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2" name="Google Shape;92;p8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3" name="Google Shape;93;p8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4" name="Google Shape;94;p8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95" name="Google Shape;95;p8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b="0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8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01141"/>
              </a:buClr>
              <a:buSzPts val="2800"/>
              <a:buFont typeface="Arial"/>
              <a:buNone/>
              <a:defRPr sz="2800"/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97" name="Google Shape;97;p83"/>
          <p:cNvSpPr txBox="1"/>
          <p:nvPr>
            <p:ph idx="2" type="body"/>
          </p:nvPr>
        </p:nvSpPr>
        <p:spPr>
          <a:xfrm>
            <a:off x="49530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01141"/>
              </a:buClr>
              <a:buSzPts val="2800"/>
              <a:buFont typeface="Arial"/>
              <a:buNone/>
              <a:defRPr sz="2800"/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98" name="Google Shape;98;p83"/>
          <p:cNvSpPr txBox="1"/>
          <p:nvPr>
            <p:ph idx="3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2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12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8" name="Google Shape;568;p1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569" name="Google Shape;569;p1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570" name="Google Shape;570;p1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13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4" name="Google Shape;574;p13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5" name="Google Shape;575;p1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576" name="Google Shape;576;p1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577" name="Google Shape;577;p1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0" name="Google Shape;580;p13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81" name="Google Shape;581;p13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82" name="Google Shape;582;p13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83" name="Google Shape;583;p13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84" name="Google Shape;584;p1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585" name="Google Shape;585;p1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586" name="Google Shape;586;p1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1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590" name="Google Shape;590;p1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591" name="Google Shape;591;p1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594" name="Google Shape;594;p1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595" name="Google Shape;595;p1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3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8" name="Google Shape;598;p13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9" name="Google Shape;599;p13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00" name="Google Shape;600;p1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601" name="Google Shape;601;p1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602" name="Google Shape;602;p1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3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3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06" name="Google Shape;606;p13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07" name="Google Shape;607;p1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608" name="Google Shape;608;p1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609" name="Google Shape;609;p1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36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3" name="Google Shape;613;p1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614" name="Google Shape;614;p1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615" name="Google Shape;615;p1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37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37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9" name="Google Shape;619;p1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620" name="Google Shape;620;p1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621" name="Google Shape;621;p1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and Content">
  <p:cSld name="4_Title and Content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71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b="0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0" name="Google Shape;630;p71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31" name="Google Shape;631;p71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71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7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icture 7.png" id="634" name="Google Shape;634;p71"/>
          <p:cNvPicPr preferRelativeResize="0"/>
          <p:nvPr/>
        </p:nvPicPr>
        <p:blipFill rotWithShape="1">
          <a:blip r:embed="rId2">
            <a:alphaModFix/>
          </a:blip>
          <a:srcRect b="5333" l="1923" r="0" t="0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5" name="Google Shape;635;p71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636" name="Google Shape;636;p7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7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7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9" name="Google Shape;639;p71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40" name="Google Shape;640;p7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7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7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3" name="Google Shape;643;p71"/>
          <p:cNvSpPr txBox="1"/>
          <p:nvPr>
            <p:ph idx="1" type="body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4" name="Google Shape;644;p71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84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01" name="Google Shape;101;p8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2" name="Google Shape;102;p8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3" name="Google Shape;103;p84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04" name="Google Shape;104;p84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5" name="Google Shape;105;p8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6" name="Google Shape;106;p8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7" name="Google Shape;107;p84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descr="Picture 7.png" id="108" name="Google Shape;108;p84"/>
          <p:cNvPicPr preferRelativeResize="0"/>
          <p:nvPr/>
        </p:nvPicPr>
        <p:blipFill rotWithShape="1">
          <a:blip r:embed="rId2">
            <a:alphaModFix/>
          </a:blip>
          <a:srcRect b="5333" l="1923" r="0" t="0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8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b="0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84"/>
          <p:cNvSpPr txBox="1"/>
          <p:nvPr>
            <p:ph idx="1" type="body"/>
          </p:nvPr>
        </p:nvSpPr>
        <p:spPr>
          <a:xfrm>
            <a:off x="457200" y="1535112"/>
            <a:ext cx="4040188" cy="827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1" name="Google Shape;111;p84"/>
          <p:cNvSpPr txBox="1"/>
          <p:nvPr>
            <p:ph idx="2" type="body"/>
          </p:nvPr>
        </p:nvSpPr>
        <p:spPr>
          <a:xfrm>
            <a:off x="457200" y="2362199"/>
            <a:ext cx="4040188" cy="3763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12" name="Google Shape;112;p84"/>
          <p:cNvSpPr txBox="1"/>
          <p:nvPr>
            <p:ph idx="3" type="body"/>
          </p:nvPr>
        </p:nvSpPr>
        <p:spPr>
          <a:xfrm>
            <a:off x="4645025" y="1535112"/>
            <a:ext cx="4041775" cy="827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3" name="Google Shape;113;p84"/>
          <p:cNvSpPr txBox="1"/>
          <p:nvPr>
            <p:ph idx="4" type="body"/>
          </p:nvPr>
        </p:nvSpPr>
        <p:spPr>
          <a:xfrm>
            <a:off x="4645025" y="2362199"/>
            <a:ext cx="4041775" cy="3763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14" name="Google Shape;114;p84"/>
          <p:cNvSpPr txBox="1"/>
          <p:nvPr>
            <p:ph idx="5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and Content">
  <p:cSld name="5_Title and Content"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7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b="0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7" name="Google Shape;647;p72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48" name="Google Shape;648;p72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72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72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icture 7.png" id="651" name="Google Shape;651;p72"/>
          <p:cNvPicPr preferRelativeResize="0"/>
          <p:nvPr/>
        </p:nvPicPr>
        <p:blipFill rotWithShape="1">
          <a:blip r:embed="rId2">
            <a:alphaModFix/>
          </a:blip>
          <a:srcRect b="5333" l="1923" r="0" t="0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2" name="Google Shape;652;p72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653" name="Google Shape;653;p7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7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7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6" name="Google Shape;656;p72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57" name="Google Shape;657;p7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7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7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0" name="Google Shape;660;p72"/>
          <p:cNvSpPr txBox="1"/>
          <p:nvPr>
            <p:ph idx="1" type="body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1" name="Google Shape;661;p72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and Content">
  <p:cSld name="6_Title and Conten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7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b="0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4" name="Google Shape;664;p73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65" name="Google Shape;665;p73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73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73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icture 7.png" id="668" name="Google Shape;668;p73"/>
          <p:cNvPicPr preferRelativeResize="0"/>
          <p:nvPr/>
        </p:nvPicPr>
        <p:blipFill rotWithShape="1">
          <a:blip r:embed="rId2">
            <a:alphaModFix/>
          </a:blip>
          <a:srcRect b="5333" l="1923" r="0" t="0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9" name="Google Shape;669;p73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670" name="Google Shape;670;p7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7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7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73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74" name="Google Shape;674;p7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7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7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7" name="Google Shape;677;p73"/>
          <p:cNvSpPr txBox="1"/>
          <p:nvPr>
            <p:ph idx="1" type="body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8" name="Google Shape;678;p73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5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5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82" name="Google Shape;682;p15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3" name="Google Shape;683;p15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5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5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8" name="Google Shape;688;p15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5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5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5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5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4" name="Google Shape;694;p15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5" name="Google Shape;695;p15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5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5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00" name="Google Shape;700;p15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01" name="Google Shape;701;p15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5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3" name="Google Shape;703;p15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54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07" name="Google Shape;707;p154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08" name="Google Shape;708;p154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09" name="Google Shape;709;p154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10" name="Google Shape;710;p15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1" name="Google Shape;711;p15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5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5" name="Google Shape;715;p15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5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5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5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5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5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5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4" name="Google Shape;724;p15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25" name="Google Shape;725;p15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26" name="Google Shape;726;p15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7" name="Google Shape;727;p15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8" name="Google Shape;728;p15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85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17" name="Google Shape;117;p8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8" name="Google Shape;118;p8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9" name="Google Shape;119;p8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20" name="Google Shape;120;p85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21" name="Google Shape;121;p8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2" name="Google Shape;122;p8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3" name="Google Shape;123;p8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descr="Picture 7.png" id="124" name="Google Shape;124;p85"/>
          <p:cNvPicPr preferRelativeResize="0"/>
          <p:nvPr/>
        </p:nvPicPr>
        <p:blipFill rotWithShape="1">
          <a:blip r:embed="rId2">
            <a:alphaModFix/>
          </a:blip>
          <a:srcRect b="5333" l="1923" r="0" t="0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85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b="0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85"/>
          <p:cNvSpPr txBox="1"/>
          <p:nvPr>
            <p:ph idx="1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58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5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32" name="Google Shape;732;p15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33" name="Google Shape;733;p15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5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5" name="Google Shape;735;p15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59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9" name="Google Shape;739;p15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0" name="Google Shape;740;p15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5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60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60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5" name="Google Shape;745;p16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6" name="Google Shape;746;p16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7" name="Google Shape;747;p16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61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161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161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161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BITS_university_logo_whitevert.png" id="753" name="Google Shape;753;p161"/>
          <p:cNvPicPr preferRelativeResize="0"/>
          <p:nvPr/>
        </p:nvPicPr>
        <p:blipFill rotWithShape="1">
          <a:blip r:embed="rId3">
            <a:alphaModFix/>
          </a:blip>
          <a:srcRect b="28592" l="0" r="0" t="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161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rPr b="1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161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161"/>
          <p:cNvSpPr txBox="1"/>
          <p:nvPr>
            <p:ph idx="1" type="body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7" name="Google Shape;757;p161"/>
          <p:cNvSpPr txBox="1"/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6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b="0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0" name="Google Shape;760;p162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761" name="Google Shape;761;p162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162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162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icture 7.png" id="764" name="Google Shape;764;p162"/>
          <p:cNvPicPr preferRelativeResize="0"/>
          <p:nvPr/>
        </p:nvPicPr>
        <p:blipFill rotWithShape="1">
          <a:blip r:embed="rId2">
            <a:alphaModFix/>
          </a:blip>
          <a:srcRect b="5333" l="1923" r="0" t="0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5" name="Google Shape;765;p162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766" name="Google Shape;766;p16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6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6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9" name="Google Shape;769;p162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70" name="Google Shape;770;p16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16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16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3" name="Google Shape;773;p162"/>
          <p:cNvSpPr txBox="1"/>
          <p:nvPr>
            <p:ph idx="1" type="body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4" name="Google Shape;774;p162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6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b="0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7" name="Google Shape;777;p163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778" name="Google Shape;778;p163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163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163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icture 7.png" id="781" name="Google Shape;781;p163"/>
          <p:cNvPicPr preferRelativeResize="0"/>
          <p:nvPr/>
        </p:nvPicPr>
        <p:blipFill rotWithShape="1">
          <a:blip r:embed="rId2">
            <a:alphaModFix/>
          </a:blip>
          <a:srcRect b="5333" l="1923" r="0" t="0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2" name="Google Shape;782;p163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783" name="Google Shape;783;p16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16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16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6" name="Google Shape;786;p163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87" name="Google Shape;787;p16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16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16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0" name="Google Shape;790;p163"/>
          <p:cNvSpPr txBox="1"/>
          <p:nvPr>
            <p:ph idx="1" type="body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1" name="Google Shape;791;p163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6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b="0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4" name="Google Shape;794;p164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795" name="Google Shape;795;p164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164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164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icture 7.png" id="798" name="Google Shape;798;p164"/>
          <p:cNvPicPr preferRelativeResize="0"/>
          <p:nvPr/>
        </p:nvPicPr>
        <p:blipFill rotWithShape="1">
          <a:blip r:embed="rId2">
            <a:alphaModFix/>
          </a:blip>
          <a:srcRect b="5333" l="1923" r="0" t="0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9" name="Google Shape;799;p164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800" name="Google Shape;800;p16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6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64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3" name="Google Shape;803;p164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04" name="Google Shape;804;p16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16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164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7" name="Google Shape;807;p164"/>
          <p:cNvSpPr txBox="1"/>
          <p:nvPr>
            <p:ph idx="1" type="body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8" name="Google Shape;808;p164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65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b="0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1" name="Google Shape;811;p165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812" name="Google Shape;812;p16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165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165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icture 7.png" id="815" name="Google Shape;815;p165"/>
          <p:cNvPicPr preferRelativeResize="0"/>
          <p:nvPr/>
        </p:nvPicPr>
        <p:blipFill rotWithShape="1">
          <a:blip r:embed="rId2">
            <a:alphaModFix/>
          </a:blip>
          <a:srcRect b="5333" l="1923" r="0" t="0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6" name="Google Shape;816;p165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817" name="Google Shape;817;p16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16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16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0" name="Google Shape;820;p165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21" name="Google Shape;821;p16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16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16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4" name="Google Shape;824;p165"/>
          <p:cNvSpPr txBox="1"/>
          <p:nvPr>
            <p:ph idx="1" type="body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5" name="Google Shape;825;p165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6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b="0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8" name="Google Shape;828;p166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829" name="Google Shape;829;p166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16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166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icture 7.png" id="832" name="Google Shape;832;p166"/>
          <p:cNvPicPr preferRelativeResize="0"/>
          <p:nvPr/>
        </p:nvPicPr>
        <p:blipFill rotWithShape="1">
          <a:blip r:embed="rId2">
            <a:alphaModFix/>
          </a:blip>
          <a:srcRect b="5333" l="1923" r="0" t="0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3" name="Google Shape;833;p166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834" name="Google Shape;834;p16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16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6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7" name="Google Shape;837;p166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38" name="Google Shape;838;p16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16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16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1" name="Google Shape;841;p166"/>
          <p:cNvSpPr txBox="1"/>
          <p:nvPr>
            <p:ph idx="1" type="body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2" name="Google Shape;842;p166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itle and Content">
  <p:cSld name="9_Title and Content"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67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b="0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5" name="Google Shape;845;p167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846" name="Google Shape;846;p167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167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16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icture 7.png" id="849" name="Google Shape;849;p167"/>
          <p:cNvPicPr preferRelativeResize="0"/>
          <p:nvPr/>
        </p:nvPicPr>
        <p:blipFill rotWithShape="1">
          <a:blip r:embed="rId2">
            <a:alphaModFix/>
          </a:blip>
          <a:srcRect b="5333" l="1923" r="0" t="0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0" name="Google Shape;850;p167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851" name="Google Shape;851;p16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16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16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4" name="Google Shape;854;p167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55" name="Google Shape;855;p16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16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16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8" name="Google Shape;858;p167"/>
          <p:cNvSpPr txBox="1"/>
          <p:nvPr>
            <p:ph idx="1" type="body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9" name="Google Shape;859;p167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86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29" name="Google Shape;129;p8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0" name="Google Shape;130;p8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1" name="Google Shape;131;p8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32" name="Google Shape;132;p86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33" name="Google Shape;133;p8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4" name="Google Shape;134;p8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5" name="Google Shape;135;p8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descr="Picture 7.png" id="136" name="Google Shape;136;p86"/>
          <p:cNvPicPr preferRelativeResize="0"/>
          <p:nvPr/>
        </p:nvPicPr>
        <p:blipFill rotWithShape="1">
          <a:blip r:embed="rId2">
            <a:alphaModFix/>
          </a:blip>
          <a:srcRect b="5333" l="1923" r="0" t="0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8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b="0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86"/>
          <p:cNvSpPr txBox="1"/>
          <p:nvPr>
            <p:ph idx="1" type="body"/>
          </p:nvPr>
        </p:nvSpPr>
        <p:spPr>
          <a:xfrm>
            <a:off x="3575050" y="1600200"/>
            <a:ext cx="511175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9" name="Google Shape;139;p86"/>
          <p:cNvSpPr txBox="1"/>
          <p:nvPr>
            <p:ph idx="2" type="body"/>
          </p:nvPr>
        </p:nvSpPr>
        <p:spPr>
          <a:xfrm>
            <a:off x="457200" y="1600200"/>
            <a:ext cx="3008313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0" name="Google Shape;140;p86"/>
          <p:cNvSpPr txBox="1"/>
          <p:nvPr>
            <p:ph idx="3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Title and Content">
  <p:cSld name="10_Title and Content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168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b="0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2" name="Google Shape;862;p168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863" name="Google Shape;863;p168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168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168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icture 7.png" id="866" name="Google Shape;866;p168"/>
          <p:cNvPicPr preferRelativeResize="0"/>
          <p:nvPr/>
        </p:nvPicPr>
        <p:blipFill rotWithShape="1">
          <a:blip r:embed="rId2">
            <a:alphaModFix/>
          </a:blip>
          <a:srcRect b="5333" l="1923" r="0" t="0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7" name="Google Shape;867;p168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868" name="Google Shape;868;p16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16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16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1" name="Google Shape;871;p168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72" name="Google Shape;872;p16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16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16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5" name="Google Shape;875;p168"/>
          <p:cNvSpPr txBox="1"/>
          <p:nvPr>
            <p:ph idx="1" type="body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6" name="Google Shape;876;p168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Title and Content">
  <p:cSld name="11_Title and Content"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69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b="0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9" name="Google Shape;879;p169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880" name="Google Shape;880;p16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169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169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icture 7.png" id="883" name="Google Shape;883;p169"/>
          <p:cNvPicPr preferRelativeResize="0"/>
          <p:nvPr/>
        </p:nvPicPr>
        <p:blipFill rotWithShape="1">
          <a:blip r:embed="rId2">
            <a:alphaModFix/>
          </a:blip>
          <a:srcRect b="5333" l="1923" r="0" t="0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4" name="Google Shape;884;p169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885" name="Google Shape;885;p16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16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16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8" name="Google Shape;888;p169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89" name="Google Shape;889;p16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16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16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2" name="Google Shape;892;p169"/>
          <p:cNvSpPr txBox="1"/>
          <p:nvPr>
            <p:ph idx="1" type="body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3" name="Google Shape;893;p169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">
  <p:cSld name="12_Title and Content"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70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b="0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6" name="Google Shape;896;p170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897" name="Google Shape;897;p170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17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170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icture 7.png" id="900" name="Google Shape;900;p170"/>
          <p:cNvPicPr preferRelativeResize="0"/>
          <p:nvPr/>
        </p:nvPicPr>
        <p:blipFill rotWithShape="1">
          <a:blip r:embed="rId2">
            <a:alphaModFix/>
          </a:blip>
          <a:srcRect b="5333" l="1923" r="0" t="0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1" name="Google Shape;901;p170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02" name="Google Shape;902;p17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17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17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5" name="Google Shape;905;p170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906" name="Google Shape;906;p17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17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17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9" name="Google Shape;909;p170"/>
          <p:cNvSpPr txBox="1"/>
          <p:nvPr>
            <p:ph idx="1" type="body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0" name="Google Shape;910;p170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Title and Content">
  <p:cSld name="13_Title and Content"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71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b="0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3" name="Google Shape;913;p171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914" name="Google Shape;914;p171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171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17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icture 7.png" id="917" name="Google Shape;917;p171"/>
          <p:cNvPicPr preferRelativeResize="0"/>
          <p:nvPr/>
        </p:nvPicPr>
        <p:blipFill rotWithShape="1">
          <a:blip r:embed="rId2">
            <a:alphaModFix/>
          </a:blip>
          <a:srcRect b="5333" l="1923" r="0" t="0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8" name="Google Shape;918;p171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19" name="Google Shape;919;p17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17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17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2" name="Google Shape;922;p171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923" name="Google Shape;923;p17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17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17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6" name="Google Shape;926;p171"/>
          <p:cNvSpPr txBox="1"/>
          <p:nvPr>
            <p:ph idx="1" type="body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7" name="Google Shape;927;p171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4_Title and Content"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17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b="0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0" name="Google Shape;930;p172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931" name="Google Shape;931;p172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172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172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icture 7.png" id="934" name="Google Shape;934;p172"/>
          <p:cNvPicPr preferRelativeResize="0"/>
          <p:nvPr/>
        </p:nvPicPr>
        <p:blipFill rotWithShape="1">
          <a:blip r:embed="rId2">
            <a:alphaModFix/>
          </a:blip>
          <a:srcRect b="5332" l="1923" r="0" t="0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5" name="Google Shape;935;p172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36" name="Google Shape;936;p17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17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17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9" name="Google Shape;939;p172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940" name="Google Shape;940;p17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17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17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3" name="Google Shape;943;p172"/>
          <p:cNvSpPr txBox="1"/>
          <p:nvPr>
            <p:ph idx="1" type="body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4" name="Google Shape;944;p172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7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b="0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3" name="Google Shape;953;p76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954" name="Google Shape;954;p76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7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76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icture 7.png" id="957" name="Google Shape;957;p76"/>
          <p:cNvPicPr preferRelativeResize="0"/>
          <p:nvPr/>
        </p:nvPicPr>
        <p:blipFill rotWithShape="1">
          <a:blip r:embed="rId2">
            <a:alphaModFix/>
          </a:blip>
          <a:srcRect b="5332" l="1923" r="0" t="0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8" name="Google Shape;958;p76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59" name="Google Shape;959;p7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7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7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2" name="Google Shape;962;p76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963" name="Google Shape;963;p7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7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7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6" name="Google Shape;966;p76"/>
          <p:cNvSpPr txBox="1"/>
          <p:nvPr>
            <p:ph idx="1" type="body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7" name="Google Shape;967;p76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38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138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138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138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BITS_university_logo_whitevert.png" id="973" name="Google Shape;973;p138"/>
          <p:cNvPicPr preferRelativeResize="0"/>
          <p:nvPr/>
        </p:nvPicPr>
        <p:blipFill rotWithShape="1">
          <a:blip r:embed="rId3">
            <a:alphaModFix/>
          </a:blip>
          <a:srcRect b="28592" l="0" r="0" t="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138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138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138"/>
          <p:cNvSpPr txBox="1"/>
          <p:nvPr>
            <p:ph idx="1" type="body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7" name="Google Shape;977;p138"/>
          <p:cNvSpPr txBox="1"/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3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0" name="Google Shape;980;p13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81" name="Google Shape;981;p1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982" name="Google Shape;982;p1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983" name="Google Shape;983;p1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6" name="Google Shape;986;p14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7" name="Google Shape;987;p1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988" name="Google Shape;988;p1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989" name="Google Shape;989;p1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14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2" name="Google Shape;992;p14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93" name="Google Shape;993;p1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994" name="Google Shape;994;p1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995" name="Google Shape;995;p1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5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theme" Target="../theme/theme6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slideLayout" Target="../slideLayouts/slideLayout50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theme" Target="../theme/theme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/Relationships>
</file>

<file path=ppt/slideMasters/_rels/slideMaster6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89.xml"/><Relationship Id="rId24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26" Type="http://schemas.openxmlformats.org/officeDocument/2006/relationships/slideLayout" Target="../slideLayouts/slideLayout94.xml"/><Relationship Id="rId25" Type="http://schemas.openxmlformats.org/officeDocument/2006/relationships/slideLayout" Target="../slideLayouts/slideLayout93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86.xml"/></Relationships>
</file>

<file path=ppt/slideMasters/_rels/slideMaster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06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16.xml"/><Relationship Id="rId13" Type="http://schemas.openxmlformats.org/officeDocument/2006/relationships/slideLayout" Target="../slideLayouts/slideLayout119.xml"/><Relationship Id="rId12" Type="http://schemas.openxmlformats.org/officeDocument/2006/relationships/slideLayout" Target="../slideLayouts/slideLayout118.xml"/><Relationship Id="rId15" Type="http://schemas.openxmlformats.org/officeDocument/2006/relationships/theme" Target="../theme/theme8.xml"/><Relationship Id="rId14" Type="http://schemas.openxmlformats.org/officeDocument/2006/relationships/slideLayout" Target="../slideLayouts/slideLayout1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5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5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" name="Google Shape;13;p5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" name="Google Shape;14;p5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" name="Google Shape;194;p60"/>
          <p:cNvSpPr txBox="1"/>
          <p:nvPr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b="0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7.png" id="195" name="Google Shape;195;p60"/>
          <p:cNvPicPr preferRelativeResize="0"/>
          <p:nvPr/>
        </p:nvPicPr>
        <p:blipFill rotWithShape="1">
          <a:blip r:embed="rId1">
            <a:alphaModFix/>
          </a:blip>
          <a:srcRect b="5333" l="1923" r="0" t="0"/>
          <a:stretch/>
        </p:blipFill>
        <p:spPr>
          <a:xfrm>
            <a:off x="6629400" y="-1"/>
            <a:ext cx="2193193" cy="6926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" name="Google Shape;196;p60"/>
          <p:cNvGrpSpPr/>
          <p:nvPr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97" name="Google Shape;197;p60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98" name="Google Shape;198;p6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99" name="Google Shape;199;p60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200" name="Google Shape;200;p60"/>
          <p:cNvGrpSpPr/>
          <p:nvPr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201" name="Google Shape;201;p60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02" name="Google Shape;202;p6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03" name="Google Shape;203;p60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" name="Google Shape;318;p6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9" name="Google Shape;319;p6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0" name="Google Shape;320;p6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1" name="Google Shape;321;p6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0" name="Google Shape;420;p6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1" name="Google Shape;421;p6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2" name="Google Shape;422;p6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3" name="Google Shape;423;p6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2" name="Google Shape;522;p6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6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6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6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4" name="Google Shape;624;p7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5" name="Google Shape;625;p7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626" name="Google Shape;626;p7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627" name="Google Shape;627;p7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  <p:sldLayoutId id="2147483740" r:id="rId19"/>
    <p:sldLayoutId id="2147483741" r:id="rId20"/>
    <p:sldLayoutId id="2147483742" r:id="rId21"/>
    <p:sldLayoutId id="2147483743" r:id="rId22"/>
    <p:sldLayoutId id="2147483744" r:id="rId23"/>
    <p:sldLayoutId id="2147483745" r:id="rId24"/>
    <p:sldLayoutId id="2147483746" r:id="rId25"/>
    <p:sldLayoutId id="2147483747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7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7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8" name="Google Shape;948;p7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7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7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7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9" name="Google Shape;1049;p77"/>
          <p:cNvSpPr txBox="1"/>
          <p:nvPr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b="0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b="0" i="0" sz="1100" u="none" cap="none" strike="noStrike">
              <a:solidFill>
                <a:srgbClr val="1011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7.png" id="1050" name="Google Shape;1050;p77"/>
          <p:cNvPicPr preferRelativeResize="0"/>
          <p:nvPr/>
        </p:nvPicPr>
        <p:blipFill rotWithShape="1">
          <a:blip r:embed="rId1">
            <a:alphaModFix/>
          </a:blip>
          <a:srcRect b="5332" l="1923" r="0" t="0"/>
          <a:stretch/>
        </p:blipFill>
        <p:spPr>
          <a:xfrm>
            <a:off x="6629400" y="-1"/>
            <a:ext cx="2193193" cy="6926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1" name="Google Shape;1051;p77"/>
          <p:cNvGrpSpPr/>
          <p:nvPr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052" name="Google Shape;1052;p77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53" name="Google Shape;1053;p7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54" name="Google Shape;1054;p77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055" name="Google Shape;1055;p77"/>
          <p:cNvGrpSpPr/>
          <p:nvPr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1056" name="Google Shape;1056;p77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57" name="Google Shape;1057;p7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58" name="Google Shape;1058;p77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Relationship Id="rId4" Type="http://schemas.openxmlformats.org/officeDocument/2006/relationships/image" Target="../media/image2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3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jpg"/><Relationship Id="rId4" Type="http://schemas.openxmlformats.org/officeDocument/2006/relationships/image" Target="../media/image43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Relationship Id="rId7" Type="http://schemas.openxmlformats.org/officeDocument/2006/relationships/image" Target="../media/image32.jpg"/><Relationship Id="rId8" Type="http://schemas.openxmlformats.org/officeDocument/2006/relationships/image" Target="../media/image1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jpg"/><Relationship Id="rId4" Type="http://schemas.openxmlformats.org/officeDocument/2006/relationships/image" Target="../media/image30.jpg"/><Relationship Id="rId5" Type="http://schemas.openxmlformats.org/officeDocument/2006/relationships/image" Target="../media/image21.jpg"/><Relationship Id="rId6" Type="http://schemas.openxmlformats.org/officeDocument/2006/relationships/image" Target="../media/image4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jpg"/><Relationship Id="rId4" Type="http://schemas.openxmlformats.org/officeDocument/2006/relationships/image" Target="../media/image39.jpg"/><Relationship Id="rId5" Type="http://schemas.openxmlformats.org/officeDocument/2006/relationships/image" Target="../media/image36.jpg"/><Relationship Id="rId6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40.png"/><Relationship Id="rId9" Type="http://schemas.openxmlformats.org/officeDocument/2006/relationships/image" Target="../media/image58.png"/><Relationship Id="rId5" Type="http://schemas.openxmlformats.org/officeDocument/2006/relationships/image" Target="../media/image53.png"/><Relationship Id="rId6" Type="http://schemas.openxmlformats.org/officeDocument/2006/relationships/image" Target="../media/image45.png"/><Relationship Id="rId7" Type="http://schemas.openxmlformats.org/officeDocument/2006/relationships/image" Target="../media/image41.png"/><Relationship Id="rId8" Type="http://schemas.openxmlformats.org/officeDocument/2006/relationships/image" Target="../media/image50.png"/><Relationship Id="rId11" Type="http://schemas.openxmlformats.org/officeDocument/2006/relationships/image" Target="../media/image60.png"/><Relationship Id="rId10" Type="http://schemas.openxmlformats.org/officeDocument/2006/relationships/image" Target="../media/image56.png"/><Relationship Id="rId12" Type="http://schemas.openxmlformats.org/officeDocument/2006/relationships/image" Target="../media/image49.png"/></Relationships>
</file>

<file path=ppt/slides/_rels/slide26.xml.rels><?xml version="1.0" encoding="UTF-8" standalone="yes"?><Relationships xmlns="http://schemas.openxmlformats.org/package/2006/relationships"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image" Target="../media/image40.png"/><Relationship Id="rId9" Type="http://schemas.openxmlformats.org/officeDocument/2006/relationships/image" Target="../media/image58.png"/><Relationship Id="rId5" Type="http://schemas.openxmlformats.org/officeDocument/2006/relationships/image" Target="../media/image53.png"/><Relationship Id="rId6" Type="http://schemas.openxmlformats.org/officeDocument/2006/relationships/image" Target="../media/image45.png"/><Relationship Id="rId7" Type="http://schemas.openxmlformats.org/officeDocument/2006/relationships/image" Target="../media/image41.png"/><Relationship Id="rId8" Type="http://schemas.openxmlformats.org/officeDocument/2006/relationships/image" Target="../media/image50.png"/><Relationship Id="rId11" Type="http://schemas.openxmlformats.org/officeDocument/2006/relationships/image" Target="../media/image60.png"/><Relationship Id="rId10" Type="http://schemas.openxmlformats.org/officeDocument/2006/relationships/image" Target="../media/image56.png"/><Relationship Id="rId13" Type="http://schemas.openxmlformats.org/officeDocument/2006/relationships/image" Target="../media/image61.png"/><Relationship Id="rId12" Type="http://schemas.openxmlformats.org/officeDocument/2006/relationships/image" Target="../media/image49.png"/><Relationship Id="rId15" Type="http://schemas.openxmlformats.org/officeDocument/2006/relationships/image" Target="../media/image71.png"/><Relationship Id="rId14" Type="http://schemas.openxmlformats.org/officeDocument/2006/relationships/image" Target="../media/image64.png"/><Relationship Id="rId17" Type="http://schemas.openxmlformats.org/officeDocument/2006/relationships/image" Target="../media/image73.png"/><Relationship Id="rId16" Type="http://schemas.openxmlformats.org/officeDocument/2006/relationships/image" Target="../media/image75.png"/><Relationship Id="rId19" Type="http://schemas.openxmlformats.org/officeDocument/2006/relationships/image" Target="../media/image63.png"/><Relationship Id="rId18" Type="http://schemas.openxmlformats.org/officeDocument/2006/relationships/image" Target="../media/image6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9.png"/><Relationship Id="rId4" Type="http://schemas.openxmlformats.org/officeDocument/2006/relationships/image" Target="../media/image40.png"/><Relationship Id="rId9" Type="http://schemas.openxmlformats.org/officeDocument/2006/relationships/image" Target="../media/image74.png"/><Relationship Id="rId5" Type="http://schemas.openxmlformats.org/officeDocument/2006/relationships/image" Target="../media/image41.png"/><Relationship Id="rId6" Type="http://schemas.openxmlformats.org/officeDocument/2006/relationships/image" Target="../media/image67.png"/><Relationship Id="rId7" Type="http://schemas.openxmlformats.org/officeDocument/2006/relationships/image" Target="../media/image53.png"/><Relationship Id="rId8" Type="http://schemas.openxmlformats.org/officeDocument/2006/relationships/image" Target="../media/image78.png"/><Relationship Id="rId11" Type="http://schemas.openxmlformats.org/officeDocument/2006/relationships/image" Target="../media/image82.png"/><Relationship Id="rId10" Type="http://schemas.openxmlformats.org/officeDocument/2006/relationships/image" Target="../media/image80.png"/><Relationship Id="rId13" Type="http://schemas.openxmlformats.org/officeDocument/2006/relationships/image" Target="../media/image81.png"/><Relationship Id="rId12" Type="http://schemas.openxmlformats.org/officeDocument/2006/relationships/image" Target="../media/image60.png"/><Relationship Id="rId15" Type="http://schemas.openxmlformats.org/officeDocument/2006/relationships/image" Target="../media/image75.png"/><Relationship Id="rId14" Type="http://schemas.openxmlformats.org/officeDocument/2006/relationships/image" Target="../media/image79.png"/><Relationship Id="rId17" Type="http://schemas.openxmlformats.org/officeDocument/2006/relationships/image" Target="../media/image68.png"/><Relationship Id="rId16" Type="http://schemas.openxmlformats.org/officeDocument/2006/relationships/image" Target="../media/image84.png"/><Relationship Id="rId18" Type="http://schemas.openxmlformats.org/officeDocument/2006/relationships/image" Target="../media/image8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5.png"/><Relationship Id="rId4" Type="http://schemas.openxmlformats.org/officeDocument/2006/relationships/image" Target="../media/image8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7.png"/><Relationship Id="rId4" Type="http://schemas.openxmlformats.org/officeDocument/2006/relationships/image" Target="../media/image99.png"/><Relationship Id="rId9" Type="http://schemas.openxmlformats.org/officeDocument/2006/relationships/image" Target="../media/image116.png"/><Relationship Id="rId5" Type="http://schemas.openxmlformats.org/officeDocument/2006/relationships/image" Target="../media/image94.png"/><Relationship Id="rId6" Type="http://schemas.openxmlformats.org/officeDocument/2006/relationships/image" Target="../media/image91.png"/><Relationship Id="rId7" Type="http://schemas.openxmlformats.org/officeDocument/2006/relationships/image" Target="../media/image90.png"/><Relationship Id="rId8" Type="http://schemas.openxmlformats.org/officeDocument/2006/relationships/image" Target="../media/image108.png"/><Relationship Id="rId10" Type="http://schemas.openxmlformats.org/officeDocument/2006/relationships/image" Target="../media/image101.png"/></Relationships>
</file>

<file path=ppt/slides/_rels/slide32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4.png"/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0.png"/><Relationship Id="rId4" Type="http://schemas.openxmlformats.org/officeDocument/2006/relationships/image" Target="../media/image106.png"/><Relationship Id="rId9" Type="http://schemas.openxmlformats.org/officeDocument/2006/relationships/image" Target="../media/image97.png"/><Relationship Id="rId5" Type="http://schemas.openxmlformats.org/officeDocument/2006/relationships/image" Target="../media/image105.png"/><Relationship Id="rId6" Type="http://schemas.openxmlformats.org/officeDocument/2006/relationships/image" Target="../media/image100.png"/><Relationship Id="rId7" Type="http://schemas.openxmlformats.org/officeDocument/2006/relationships/image" Target="../media/image96.png"/><Relationship Id="rId8" Type="http://schemas.openxmlformats.org/officeDocument/2006/relationships/image" Target="../media/image130.png"/><Relationship Id="rId11" Type="http://schemas.openxmlformats.org/officeDocument/2006/relationships/image" Target="../media/image124.png"/><Relationship Id="rId10" Type="http://schemas.openxmlformats.org/officeDocument/2006/relationships/image" Target="../media/image98.png"/><Relationship Id="rId13" Type="http://schemas.openxmlformats.org/officeDocument/2006/relationships/image" Target="../media/image40.png"/><Relationship Id="rId12" Type="http://schemas.openxmlformats.org/officeDocument/2006/relationships/image" Target="../media/image115.png"/><Relationship Id="rId15" Type="http://schemas.openxmlformats.org/officeDocument/2006/relationships/image" Target="../media/image117.png"/><Relationship Id="rId14" Type="http://schemas.openxmlformats.org/officeDocument/2006/relationships/image" Target="../media/image109.png"/><Relationship Id="rId17" Type="http://schemas.openxmlformats.org/officeDocument/2006/relationships/image" Target="../media/image122.png"/><Relationship Id="rId16" Type="http://schemas.openxmlformats.org/officeDocument/2006/relationships/image" Target="../media/image60.png"/><Relationship Id="rId19" Type="http://schemas.openxmlformats.org/officeDocument/2006/relationships/image" Target="../media/image126.png"/><Relationship Id="rId18" Type="http://schemas.openxmlformats.org/officeDocument/2006/relationships/image" Target="../media/image5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7.jpg"/><Relationship Id="rId4" Type="http://schemas.openxmlformats.org/officeDocument/2006/relationships/image" Target="../media/image1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38.png"/><Relationship Id="rId4" Type="http://schemas.openxmlformats.org/officeDocument/2006/relationships/image" Target="../media/image12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2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3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36.png"/><Relationship Id="rId4" Type="http://schemas.openxmlformats.org/officeDocument/2006/relationships/image" Target="../media/image13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.png"/><Relationship Id="rId4" Type="http://schemas.openxmlformats.org/officeDocument/2006/relationships/hyperlink" Target="http://www.cs.princeton.edu/courses/archive/spr08/cos511/" TargetMode="External"/><Relationship Id="rId5" Type="http://schemas.openxmlformats.org/officeDocument/2006/relationships/hyperlink" Target="https://www.softwaretestinghelp.com/machine-learning-tools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34.jpg"/><Relationship Id="rId5" Type="http://schemas.openxmlformats.org/officeDocument/2006/relationships/image" Target="../media/image2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16.png"/><Relationship Id="rId5" Type="http://schemas.openxmlformats.org/officeDocument/2006/relationships/image" Target="../media/image1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"/>
          <p:cNvSpPr txBox="1"/>
          <p:nvPr/>
        </p:nvSpPr>
        <p:spPr>
          <a:xfrm>
            <a:off x="800100" y="3456720"/>
            <a:ext cx="7875900" cy="206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b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2400" u="none" cap="none" strike="noStrik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AIML CZG565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M1 : Introduction</a:t>
            </a:r>
            <a:endParaRPr b="1" i="0" sz="2400" u="none" cap="none" strike="noStrike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p1"/>
          <p:cNvSpPr txBox="1"/>
          <p:nvPr/>
        </p:nvSpPr>
        <p:spPr>
          <a:xfrm>
            <a:off x="2267640" y="5410080"/>
            <a:ext cx="6266160" cy="533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4"/>
          <p:cNvSpPr txBox="1"/>
          <p:nvPr>
            <p:ph idx="2" type="body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Introduction to Machine Learning</a:t>
            </a:r>
            <a:endParaRPr/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en-US" sz="2000">
                <a:solidFill>
                  <a:srgbClr val="C00000"/>
                </a:solidFill>
              </a:rPr>
              <a:t>Defining the Learning Tasks</a:t>
            </a:r>
            <a:endParaRPr sz="2000">
              <a:solidFill>
                <a:srgbClr val="C00000"/>
              </a:solidFill>
            </a:endParaRPr>
          </a:p>
        </p:txBody>
      </p:sp>
      <p:sp>
        <p:nvSpPr>
          <p:cNvPr id="1190" name="Google Shape;1190;p14"/>
          <p:cNvSpPr/>
          <p:nvPr/>
        </p:nvSpPr>
        <p:spPr>
          <a:xfrm>
            <a:off x="274320" y="1905000"/>
            <a:ext cx="8936867" cy="5078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 1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T: Recognizing hand-written words</a:t>
            </a:r>
            <a:endParaRPr b="0" i="0" sz="1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P: Percentage of words correctly classified</a:t>
            </a:r>
            <a:endParaRPr b="0" i="0" sz="1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E: Database of human labelled images of handwritten words</a:t>
            </a:r>
            <a:endParaRPr b="0" i="0" sz="1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 2</a:t>
            </a:r>
            <a:endParaRPr b="0" i="0" sz="1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T: Categorize email messages as spam or legitimate.  </a:t>
            </a:r>
            <a:endParaRPr b="0" i="0" sz="1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P: Percentage of email messages correctly classified.  </a:t>
            </a:r>
            <a:endParaRPr b="0" i="0" sz="1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E: Database of emails, some with human-given labels</a:t>
            </a:r>
            <a:endParaRPr b="0" i="0" sz="1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1" name="Google Shape;1191;p14"/>
          <p:cNvSpPr/>
          <p:nvPr/>
        </p:nvSpPr>
        <p:spPr>
          <a:xfrm>
            <a:off x="112907" y="1339334"/>
            <a:ext cx="8839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860"/>
              </a:buClr>
              <a:buSzPts val="1800"/>
              <a:buFont typeface="Helvetica Neue"/>
              <a:buNone/>
            </a:pPr>
            <a:r>
              <a:rPr b="0" i="0" lang="en-US" sz="1800" u="none" cap="none" strike="noStrike">
                <a:solidFill>
                  <a:srgbClr val="1508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Improve on task T, with respect to  performance metric P, based on experience 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2" name="Google Shape;119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25896" y="3471783"/>
            <a:ext cx="3885291" cy="1944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5"/>
          <p:cNvSpPr txBox="1"/>
          <p:nvPr>
            <p:ph idx="2" type="body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Introduction to Machine Learning</a:t>
            </a:r>
            <a:endParaRPr/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en-US" sz="2000">
                <a:solidFill>
                  <a:srgbClr val="C00000"/>
                </a:solidFill>
              </a:rPr>
              <a:t>Defining the Learning Tasks</a:t>
            </a:r>
            <a:endParaRPr sz="2000">
              <a:solidFill>
                <a:srgbClr val="C00000"/>
              </a:solidFill>
            </a:endParaRPr>
          </a:p>
        </p:txBody>
      </p:sp>
      <p:sp>
        <p:nvSpPr>
          <p:cNvPr id="1198" name="Google Shape;1198;p15"/>
          <p:cNvSpPr/>
          <p:nvPr/>
        </p:nvSpPr>
        <p:spPr>
          <a:xfrm>
            <a:off x="274320" y="1905000"/>
            <a:ext cx="8936867" cy="54937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 3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T: 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Playing Checkers</a:t>
            </a:r>
            <a:endParaRPr b="0" i="0" sz="1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P: 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Percent of games won against opponents</a:t>
            </a:r>
            <a:endParaRPr b="0" i="0" sz="1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E: 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Games Played against itself</a:t>
            </a:r>
            <a:endParaRPr b="0" i="0" sz="1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 4</a:t>
            </a:r>
            <a:endParaRPr b="0" i="0" sz="1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T: 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Drive on public four-lane highways using vision sensors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 </a:t>
            </a:r>
            <a:endParaRPr b="0" i="0" sz="1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P: 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Average distance travelled before an error (as judged by human)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 </a:t>
            </a:r>
            <a:endParaRPr b="0" i="0" sz="1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E: 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sequence of images and steering commands recorded while observing a human driver</a:t>
            </a:r>
            <a:endParaRPr b="0" i="0" sz="1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9" name="Google Shape;1199;p15"/>
          <p:cNvSpPr/>
          <p:nvPr/>
        </p:nvSpPr>
        <p:spPr>
          <a:xfrm>
            <a:off x="112907" y="1339334"/>
            <a:ext cx="8839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860"/>
              </a:buClr>
              <a:buSzPts val="1800"/>
              <a:buFont typeface="Helvetica Neue"/>
              <a:buNone/>
            </a:pPr>
            <a:r>
              <a:rPr b="0" i="0" lang="en-US" sz="1800" u="none" cap="none" strike="noStrike">
                <a:solidFill>
                  <a:srgbClr val="1508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Improve on task T, with respect to  performance metric P, based on experience 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0" name="Google Shape;1200;p15"/>
          <p:cNvSpPr/>
          <p:nvPr/>
        </p:nvSpPr>
        <p:spPr>
          <a:xfrm>
            <a:off x="6324927" y="2743200"/>
            <a:ext cx="2627180" cy="187978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01" name="Google Shape;1201;p15"/>
          <p:cNvSpPr/>
          <p:nvPr/>
        </p:nvSpPr>
        <p:spPr>
          <a:xfrm>
            <a:off x="4742753" y="3134536"/>
            <a:ext cx="2244852" cy="170002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16"/>
          <p:cNvSpPr txBox="1"/>
          <p:nvPr>
            <p:ph idx="2" type="body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Introduction to Machine Learning</a:t>
            </a:r>
            <a:endParaRPr/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en-US" sz="2000">
                <a:solidFill>
                  <a:srgbClr val="C00000"/>
                </a:solidFill>
              </a:rPr>
              <a:t>Traditional Approach - Spam Filtering</a:t>
            </a:r>
            <a:endParaRPr sz="2000">
              <a:solidFill>
                <a:srgbClr val="C00000"/>
              </a:solidFill>
            </a:endParaRPr>
          </a:p>
        </p:txBody>
      </p:sp>
      <p:sp>
        <p:nvSpPr>
          <p:cNvPr id="1207" name="Google Shape;1207;p16"/>
          <p:cNvSpPr/>
          <p:nvPr/>
        </p:nvSpPr>
        <p:spPr>
          <a:xfrm>
            <a:off x="274320" y="1905000"/>
            <a:ext cx="8677787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endParaRPr b="0" i="0" sz="1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Write a detection algorithm for frequently appearing patterns in spams</a:t>
            </a:r>
            <a:endParaRPr b="0" i="0" sz="1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 and update the detection rules until it is good enough.</a:t>
            </a:r>
            <a:endParaRPr b="0" i="0" sz="1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Challenge</a:t>
            </a:r>
            <a:endParaRPr b="0" i="0" sz="1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Detection algorithm likely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be a long list of complex rules</a:t>
            </a:r>
            <a:endParaRPr b="0" i="0" sz="1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 to maintain.</a:t>
            </a:r>
            <a:endParaRPr b="0" i="0" sz="1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08" name="Google Shape;1208;p16"/>
          <p:cNvSpPr/>
          <p:nvPr/>
        </p:nvSpPr>
        <p:spPr>
          <a:xfrm>
            <a:off x="112906" y="1339334"/>
            <a:ext cx="903109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860"/>
              </a:buClr>
              <a:buSzPts val="1800"/>
              <a:buFont typeface="Helvetica Neue"/>
              <a:buNone/>
            </a:pPr>
            <a:r>
              <a:rPr b="0" i="0" lang="en-US" sz="1800" u="none" cap="none" strike="noStrike">
                <a:solidFill>
                  <a:srgbClr val="1508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Spam typically uses words or phrases such as “4U,” “credit card,” “free,” and “amazing”</a:t>
            </a:r>
            <a:endParaRPr b="0" i="0" sz="1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209" name="Google Shape;120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3606" y="3419921"/>
            <a:ext cx="5145208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17"/>
          <p:cNvSpPr txBox="1"/>
          <p:nvPr>
            <p:ph idx="2" type="body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Introduction to Machine Learning</a:t>
            </a:r>
            <a:endParaRPr/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en-US" sz="2000">
                <a:solidFill>
                  <a:srgbClr val="C00000"/>
                </a:solidFill>
              </a:rPr>
              <a:t>ML Approach - Spam Filtering</a:t>
            </a:r>
            <a:endParaRPr sz="2000">
              <a:solidFill>
                <a:srgbClr val="C00000"/>
              </a:solidFill>
            </a:endParaRPr>
          </a:p>
        </p:txBody>
      </p:sp>
      <p:sp>
        <p:nvSpPr>
          <p:cNvPr id="1215" name="Google Shape;1215;p17"/>
          <p:cNvSpPr/>
          <p:nvPr/>
        </p:nvSpPr>
        <p:spPr>
          <a:xfrm>
            <a:off x="112906" y="5638800"/>
            <a:ext cx="8677787" cy="4565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program is much shorter, easier to maintain, and most likely more accurate.</a:t>
            </a:r>
            <a:endParaRPr b="0" i="0" sz="1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16" name="Google Shape;1216;p17"/>
          <p:cNvSpPr/>
          <p:nvPr/>
        </p:nvSpPr>
        <p:spPr>
          <a:xfrm>
            <a:off x="112906" y="1339334"/>
            <a:ext cx="903109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860"/>
              </a:buClr>
              <a:buSzPts val="1800"/>
              <a:buFont typeface="Helvetica Neue"/>
              <a:buNone/>
            </a:pPr>
            <a:r>
              <a:rPr b="0" i="0" lang="en-US" sz="1800" u="none" cap="none" strike="noStrike">
                <a:solidFill>
                  <a:srgbClr val="1508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Automatically learns phrases that are good predictors of spam by detecting unusually frequent patterns of words in spams compared to “ham”s</a:t>
            </a:r>
            <a:endParaRPr b="0" i="0" sz="1800" u="none" cap="none" strike="noStrike">
              <a:solidFill>
                <a:srgbClr val="1508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17" name="Google Shape;121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0" y="2250132"/>
            <a:ext cx="5174731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18"/>
          <p:cNvSpPr txBox="1"/>
          <p:nvPr>
            <p:ph idx="2" type="body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Introduction to Machine Learning</a:t>
            </a:r>
            <a:endParaRPr/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en-US" sz="2000">
                <a:solidFill>
                  <a:srgbClr val="C00000"/>
                </a:solidFill>
              </a:rPr>
              <a:t>ML Approach - Spam Filtering</a:t>
            </a:r>
            <a:endParaRPr sz="2000">
              <a:solidFill>
                <a:srgbClr val="C00000"/>
              </a:solidFill>
            </a:endParaRPr>
          </a:p>
        </p:txBody>
      </p:sp>
      <p:sp>
        <p:nvSpPr>
          <p:cNvPr id="1223" name="Google Shape;1223;p18"/>
          <p:cNvSpPr/>
          <p:nvPr/>
        </p:nvSpPr>
        <p:spPr>
          <a:xfrm>
            <a:off x="112906" y="5638800"/>
            <a:ext cx="8677787" cy="4565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program is much shorter, easier to maintain, and most likely more accurate.</a:t>
            </a:r>
            <a:endParaRPr b="0" i="0" sz="1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24" name="Google Shape;1224;p18"/>
          <p:cNvSpPr/>
          <p:nvPr/>
        </p:nvSpPr>
        <p:spPr>
          <a:xfrm>
            <a:off x="112906" y="1339334"/>
            <a:ext cx="903109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860"/>
              </a:buClr>
              <a:buSzPts val="1800"/>
              <a:buFont typeface="Helvetica Neue"/>
              <a:buNone/>
            </a:pPr>
            <a:r>
              <a:rPr b="0" i="0" lang="en-US" sz="1800" u="none" cap="none" strike="noStrike">
                <a:solidFill>
                  <a:srgbClr val="1508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Automatically learns phrases that are good predictors of spam by detecting unusually frequent patterns of words in spams compared to “ham”s</a:t>
            </a:r>
            <a:endParaRPr b="0" i="0" sz="1800" u="none" cap="none" strike="noStrike">
              <a:solidFill>
                <a:srgbClr val="1508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25" name="Google Shape;122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1520" y="2471112"/>
            <a:ext cx="597772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19"/>
          <p:cNvSpPr txBox="1"/>
          <p:nvPr>
            <p:ph idx="2" type="body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Introduction to Machine Learning</a:t>
            </a:r>
            <a:endParaRPr/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en-US" sz="2000">
                <a:solidFill>
                  <a:srgbClr val="C00000"/>
                </a:solidFill>
              </a:rPr>
              <a:t>Applications - Perspectives</a:t>
            </a:r>
            <a:endParaRPr sz="2000">
              <a:solidFill>
                <a:srgbClr val="C00000"/>
              </a:solidFill>
            </a:endParaRPr>
          </a:p>
        </p:txBody>
      </p:sp>
      <p:sp>
        <p:nvSpPr>
          <p:cNvPr id="1231" name="Google Shape;1231;p19"/>
          <p:cNvSpPr/>
          <p:nvPr/>
        </p:nvSpPr>
        <p:spPr>
          <a:xfrm>
            <a:off x="457200" y="1524000"/>
            <a:ext cx="8305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Object Categorization					Sequence Prediction	</a:t>
            </a:r>
            <a:endParaRPr b="0" i="0" sz="18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2" name="Google Shape;1232;p19"/>
          <p:cNvSpPr/>
          <p:nvPr/>
        </p:nvSpPr>
        <p:spPr>
          <a:xfrm>
            <a:off x="30480" y="4191000"/>
            <a:ext cx="4572000" cy="211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Medical Diagnosis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Transaction Analysis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Recommendation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Speech – Text Processing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3" name="Google Shape;123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170331"/>
            <a:ext cx="2763485" cy="1832555"/>
          </a:xfrm>
          <a:prstGeom prst="rect">
            <a:avLst/>
          </a:prstGeom>
          <a:noFill/>
          <a:ln>
            <a:noFill/>
          </a:ln>
        </p:spPr>
      </p:pic>
      <p:sp>
        <p:nvSpPr>
          <p:cNvPr id="1234" name="Google Shape;1234;p19"/>
          <p:cNvSpPr/>
          <p:nvPr/>
        </p:nvSpPr>
        <p:spPr>
          <a:xfrm>
            <a:off x="5105400" y="4495800"/>
            <a:ext cx="2286000" cy="1447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19"/>
          <p:cNvSpPr/>
          <p:nvPr/>
        </p:nvSpPr>
        <p:spPr>
          <a:xfrm>
            <a:off x="4572000" y="1654379"/>
            <a:ext cx="4572000" cy="211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Forecasting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Medical Research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Recommendation System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Content Management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20"/>
          <p:cNvSpPr txBox="1"/>
          <p:nvPr>
            <p:ph idx="2" type="body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Introduction to Machine Learning</a:t>
            </a:r>
            <a:endParaRPr/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en-US" sz="2000">
                <a:solidFill>
                  <a:srgbClr val="C00000"/>
                </a:solidFill>
              </a:rPr>
              <a:t>Applications - Perspectives</a:t>
            </a:r>
            <a:endParaRPr sz="2000">
              <a:solidFill>
                <a:srgbClr val="C00000"/>
              </a:solidFill>
            </a:endParaRPr>
          </a:p>
        </p:txBody>
      </p:sp>
      <p:sp>
        <p:nvSpPr>
          <p:cNvPr id="1241" name="Google Shape;1241;p20"/>
          <p:cNvSpPr/>
          <p:nvPr/>
        </p:nvSpPr>
        <p:spPr>
          <a:xfrm>
            <a:off x="457200" y="1524000"/>
            <a:ext cx="8305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Planning	                   					Problem Solving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2" name="Google Shape;1242;p20"/>
          <p:cNvSpPr/>
          <p:nvPr/>
        </p:nvSpPr>
        <p:spPr>
          <a:xfrm>
            <a:off x="-45911" y="1708666"/>
            <a:ext cx="4572000" cy="211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Navigation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Path Finding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Gaming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Controlling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3" name="Google Shape;1243;p20"/>
          <p:cNvSpPr/>
          <p:nvPr/>
        </p:nvSpPr>
        <p:spPr>
          <a:xfrm>
            <a:off x="4572000" y="1654379"/>
            <a:ext cx="4572000" cy="1703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Pattern Recognition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Decision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4" name="Google Shape;1244;p20"/>
          <p:cNvGrpSpPr/>
          <p:nvPr/>
        </p:nvGrpSpPr>
        <p:grpSpPr>
          <a:xfrm>
            <a:off x="3505200" y="3357409"/>
            <a:ext cx="4267166" cy="3429076"/>
            <a:chOff x="152400" y="1219200"/>
            <a:chExt cx="7303040" cy="5170500"/>
          </a:xfrm>
        </p:grpSpPr>
        <p:sp>
          <p:nvSpPr>
            <p:cNvPr id="1245" name="Google Shape;1245;p20"/>
            <p:cNvSpPr/>
            <p:nvPr/>
          </p:nvSpPr>
          <p:spPr>
            <a:xfrm>
              <a:off x="152400" y="1219200"/>
              <a:ext cx="5791200" cy="22098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20"/>
            <p:cNvSpPr/>
            <p:nvPr/>
          </p:nvSpPr>
          <p:spPr>
            <a:xfrm>
              <a:off x="2010117" y="1787525"/>
              <a:ext cx="3275329" cy="1562735"/>
            </a:xfrm>
            <a:custGeom>
              <a:rect b="b" l="l" r="r" t="t"/>
              <a:pathLst>
                <a:path extrusionOk="0" h="1562735" w="3275329">
                  <a:moveTo>
                    <a:pt x="0" y="0"/>
                  </a:moveTo>
                  <a:lnTo>
                    <a:pt x="1165439" y="1162918"/>
                  </a:lnTo>
                  <a:lnTo>
                    <a:pt x="1392065" y="1384957"/>
                  </a:lnTo>
                  <a:lnTo>
                    <a:pt x="1578622" y="1562722"/>
                  </a:lnTo>
                  <a:lnTo>
                    <a:pt x="1838164" y="1496739"/>
                  </a:lnTo>
                  <a:lnTo>
                    <a:pt x="1937543" y="1469979"/>
                  </a:lnTo>
                  <a:lnTo>
                    <a:pt x="2019596" y="1446634"/>
                  </a:lnTo>
                  <a:lnTo>
                    <a:pt x="2086526" y="1426152"/>
                  </a:lnTo>
                  <a:lnTo>
                    <a:pt x="2161954" y="1395994"/>
                  </a:lnTo>
                  <a:lnTo>
                    <a:pt x="2171153" y="1381774"/>
                  </a:lnTo>
                  <a:lnTo>
                    <a:pt x="2167542" y="1371633"/>
                  </a:lnTo>
                  <a:lnTo>
                    <a:pt x="2176056" y="1363052"/>
                  </a:lnTo>
                  <a:lnTo>
                    <a:pt x="2199499" y="1359454"/>
                  </a:lnTo>
                  <a:lnTo>
                    <a:pt x="2266097" y="1359454"/>
                  </a:lnTo>
                  <a:lnTo>
                    <a:pt x="2377326" y="1335924"/>
                  </a:lnTo>
                  <a:lnTo>
                    <a:pt x="2430530" y="1319983"/>
                  </a:lnTo>
                  <a:lnTo>
                    <a:pt x="2466974" y="1303980"/>
                  </a:lnTo>
                  <a:lnTo>
                    <a:pt x="2508927" y="1272874"/>
                  </a:lnTo>
                  <a:lnTo>
                    <a:pt x="2524112" y="1258309"/>
                  </a:lnTo>
                  <a:lnTo>
                    <a:pt x="2541887" y="1244764"/>
                  </a:lnTo>
                  <a:lnTo>
                    <a:pt x="2567089" y="1232509"/>
                  </a:lnTo>
                  <a:lnTo>
                    <a:pt x="2615171" y="1217595"/>
                  </a:lnTo>
                  <a:lnTo>
                    <a:pt x="2662209" y="1207162"/>
                  </a:lnTo>
                  <a:lnTo>
                    <a:pt x="2708899" y="1197404"/>
                  </a:lnTo>
                  <a:lnTo>
                    <a:pt x="2755937" y="1184512"/>
                  </a:lnTo>
                  <a:lnTo>
                    <a:pt x="2804020" y="1164678"/>
                  </a:lnTo>
                  <a:lnTo>
                    <a:pt x="2844303" y="1145607"/>
                  </a:lnTo>
                  <a:lnTo>
                    <a:pt x="3002629" y="1076259"/>
                  </a:lnTo>
                  <a:lnTo>
                    <a:pt x="3056541" y="1051636"/>
                  </a:lnTo>
                  <a:lnTo>
                    <a:pt x="3105341" y="1027528"/>
                  </a:lnTo>
                  <a:lnTo>
                    <a:pt x="3145624" y="1004697"/>
                  </a:lnTo>
                  <a:lnTo>
                    <a:pt x="3200381" y="971161"/>
                  </a:lnTo>
                  <a:lnTo>
                    <a:pt x="3241378" y="944705"/>
                  </a:lnTo>
                  <a:lnTo>
                    <a:pt x="3274999" y="897191"/>
                  </a:lnTo>
                  <a:lnTo>
                    <a:pt x="3265524" y="870093"/>
                  </a:lnTo>
                  <a:lnTo>
                    <a:pt x="3197518" y="817815"/>
                  </a:lnTo>
                  <a:lnTo>
                    <a:pt x="3139808" y="798639"/>
                  </a:lnTo>
                  <a:lnTo>
                    <a:pt x="3070963" y="791821"/>
                  </a:lnTo>
                  <a:lnTo>
                    <a:pt x="3017948" y="788945"/>
                  </a:lnTo>
                  <a:lnTo>
                    <a:pt x="2788855" y="779237"/>
                  </a:lnTo>
                  <a:lnTo>
                    <a:pt x="2750235" y="776884"/>
                  </a:lnTo>
                  <a:lnTo>
                    <a:pt x="2722227" y="771746"/>
                  </a:lnTo>
                  <a:lnTo>
                    <a:pt x="2714165" y="763514"/>
                  </a:lnTo>
                  <a:lnTo>
                    <a:pt x="2715714" y="753362"/>
                  </a:lnTo>
                  <a:lnTo>
                    <a:pt x="2716536" y="742464"/>
                  </a:lnTo>
                  <a:lnTo>
                    <a:pt x="2674658" y="723125"/>
                  </a:lnTo>
                  <a:lnTo>
                    <a:pt x="2614580" y="715888"/>
                  </a:lnTo>
                  <a:lnTo>
                    <a:pt x="2564723" y="714168"/>
                  </a:lnTo>
                  <a:lnTo>
                    <a:pt x="2514595" y="713406"/>
                  </a:lnTo>
                  <a:lnTo>
                    <a:pt x="2453703" y="709040"/>
                  </a:lnTo>
                  <a:lnTo>
                    <a:pt x="2313080" y="692120"/>
                  </a:lnTo>
                  <a:lnTo>
                    <a:pt x="2253316" y="684099"/>
                  </a:lnTo>
                  <a:lnTo>
                    <a:pt x="2192271" y="675257"/>
                  </a:lnTo>
                  <a:lnTo>
                    <a:pt x="2133045" y="665813"/>
                  </a:lnTo>
                  <a:lnTo>
                    <a:pt x="2078736" y="655991"/>
                  </a:lnTo>
                  <a:lnTo>
                    <a:pt x="2032443" y="646010"/>
                  </a:lnTo>
                  <a:lnTo>
                    <a:pt x="1997265" y="636092"/>
                  </a:lnTo>
                  <a:lnTo>
                    <a:pt x="1997265" y="501713"/>
                  </a:lnTo>
                  <a:lnTo>
                    <a:pt x="2194953" y="373722"/>
                  </a:lnTo>
                  <a:lnTo>
                    <a:pt x="0" y="0"/>
                  </a:lnTo>
                  <a:close/>
                </a:path>
                <a:path extrusionOk="0" h="1562735" w="3275329">
                  <a:moveTo>
                    <a:pt x="2266097" y="1359454"/>
                  </a:moveTo>
                  <a:lnTo>
                    <a:pt x="2199499" y="1359454"/>
                  </a:lnTo>
                  <a:lnTo>
                    <a:pt x="2226211" y="1361136"/>
                  </a:lnTo>
                  <a:lnTo>
                    <a:pt x="2259462" y="1360897"/>
                  </a:lnTo>
                  <a:lnTo>
                    <a:pt x="2266097" y="1359454"/>
                  </a:lnTo>
                  <a:close/>
                </a:path>
              </a:pathLst>
            </a:custGeom>
            <a:solidFill>
              <a:srgbClr val="FF0000">
                <a:alpha val="41568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20"/>
            <p:cNvSpPr/>
            <p:nvPr/>
          </p:nvSpPr>
          <p:spPr>
            <a:xfrm>
              <a:off x="4336839" y="2179375"/>
              <a:ext cx="433704" cy="132714"/>
            </a:xfrm>
            <a:custGeom>
              <a:rect b="b" l="l" r="r" t="t"/>
              <a:pathLst>
                <a:path extrusionOk="0" h="132714" w="433704">
                  <a:moveTo>
                    <a:pt x="346164" y="131847"/>
                  </a:moveTo>
                  <a:lnTo>
                    <a:pt x="345044" y="132322"/>
                  </a:lnTo>
                  <a:lnTo>
                    <a:pt x="345930" y="132120"/>
                  </a:lnTo>
                  <a:lnTo>
                    <a:pt x="346164" y="131847"/>
                  </a:lnTo>
                  <a:close/>
                </a:path>
                <a:path extrusionOk="0" h="132714" w="433704">
                  <a:moveTo>
                    <a:pt x="411537" y="52446"/>
                  </a:moveTo>
                  <a:lnTo>
                    <a:pt x="144419" y="52446"/>
                  </a:lnTo>
                  <a:lnTo>
                    <a:pt x="187300" y="57142"/>
                  </a:lnTo>
                  <a:lnTo>
                    <a:pt x="234543" y="65830"/>
                  </a:lnTo>
                  <a:lnTo>
                    <a:pt x="278516" y="76212"/>
                  </a:lnTo>
                  <a:lnTo>
                    <a:pt x="330126" y="95850"/>
                  </a:lnTo>
                  <a:lnTo>
                    <a:pt x="342663" y="117019"/>
                  </a:lnTo>
                  <a:lnTo>
                    <a:pt x="346476" y="124696"/>
                  </a:lnTo>
                  <a:lnTo>
                    <a:pt x="348178" y="129497"/>
                  </a:lnTo>
                  <a:lnTo>
                    <a:pt x="346164" y="131847"/>
                  </a:lnTo>
                  <a:lnTo>
                    <a:pt x="350832" y="129865"/>
                  </a:lnTo>
                  <a:lnTo>
                    <a:pt x="369913" y="124338"/>
                  </a:lnTo>
                  <a:lnTo>
                    <a:pt x="397713" y="115668"/>
                  </a:lnTo>
                  <a:lnTo>
                    <a:pt x="422786" y="104096"/>
                  </a:lnTo>
                  <a:lnTo>
                    <a:pt x="433687" y="89860"/>
                  </a:lnTo>
                  <a:lnTo>
                    <a:pt x="425852" y="70040"/>
                  </a:lnTo>
                  <a:lnTo>
                    <a:pt x="411537" y="52446"/>
                  </a:lnTo>
                  <a:close/>
                </a:path>
                <a:path extrusionOk="0" h="132714" w="433704">
                  <a:moveTo>
                    <a:pt x="101724" y="1634"/>
                  </a:moveTo>
                  <a:lnTo>
                    <a:pt x="71750" y="5990"/>
                  </a:lnTo>
                  <a:lnTo>
                    <a:pt x="43472" y="18389"/>
                  </a:lnTo>
                  <a:lnTo>
                    <a:pt x="16693" y="36473"/>
                  </a:lnTo>
                  <a:lnTo>
                    <a:pt x="0" y="54799"/>
                  </a:lnTo>
                  <a:lnTo>
                    <a:pt x="1976" y="67927"/>
                  </a:lnTo>
                  <a:lnTo>
                    <a:pt x="21980" y="68412"/>
                  </a:lnTo>
                  <a:lnTo>
                    <a:pt x="102333" y="54862"/>
                  </a:lnTo>
                  <a:lnTo>
                    <a:pt x="144419" y="52446"/>
                  </a:lnTo>
                  <a:lnTo>
                    <a:pt x="411537" y="52446"/>
                  </a:lnTo>
                  <a:lnTo>
                    <a:pt x="405890" y="45506"/>
                  </a:lnTo>
                  <a:lnTo>
                    <a:pt x="379112" y="22180"/>
                  </a:lnTo>
                  <a:lnTo>
                    <a:pt x="350832" y="5990"/>
                  </a:lnTo>
                  <a:lnTo>
                    <a:pt x="211284" y="5990"/>
                  </a:lnTo>
                  <a:lnTo>
                    <a:pt x="174766" y="4538"/>
                  </a:lnTo>
                  <a:lnTo>
                    <a:pt x="137155" y="2118"/>
                  </a:lnTo>
                  <a:lnTo>
                    <a:pt x="101724" y="1634"/>
                  </a:lnTo>
                  <a:close/>
                </a:path>
                <a:path extrusionOk="0" h="132714" w="433704">
                  <a:moveTo>
                    <a:pt x="320241" y="0"/>
                  </a:moveTo>
                  <a:lnTo>
                    <a:pt x="284878" y="665"/>
                  </a:lnTo>
                  <a:lnTo>
                    <a:pt x="247605" y="3993"/>
                  </a:lnTo>
                  <a:lnTo>
                    <a:pt x="211284" y="5990"/>
                  </a:lnTo>
                  <a:lnTo>
                    <a:pt x="350832" y="5990"/>
                  </a:lnTo>
                  <a:lnTo>
                    <a:pt x="320241" y="0"/>
                  </a:lnTo>
                  <a:close/>
                </a:path>
              </a:pathLst>
            </a:custGeom>
            <a:solidFill>
              <a:srgbClr val="FF0000">
                <a:alpha val="41568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20"/>
            <p:cNvSpPr/>
            <p:nvPr/>
          </p:nvSpPr>
          <p:spPr>
            <a:xfrm>
              <a:off x="3597465" y="2462745"/>
              <a:ext cx="1699895" cy="890270"/>
            </a:xfrm>
            <a:custGeom>
              <a:rect b="b" l="l" r="r" t="t"/>
              <a:pathLst>
                <a:path extrusionOk="0" h="890270" w="1699895">
                  <a:moveTo>
                    <a:pt x="0" y="890058"/>
                  </a:moveTo>
                  <a:lnTo>
                    <a:pt x="49672" y="876870"/>
                  </a:lnTo>
                  <a:lnTo>
                    <a:pt x="97573" y="864162"/>
                  </a:lnTo>
                  <a:lnTo>
                    <a:pt x="142476" y="851933"/>
                  </a:lnTo>
                  <a:lnTo>
                    <a:pt x="183155" y="840184"/>
                  </a:lnTo>
                  <a:lnTo>
                    <a:pt x="218382" y="828495"/>
                  </a:lnTo>
                  <a:lnTo>
                    <a:pt x="249113" y="816686"/>
                  </a:lnTo>
                  <a:lnTo>
                    <a:pt x="277390" y="805117"/>
                  </a:lnTo>
                  <a:lnTo>
                    <a:pt x="305259" y="794147"/>
                  </a:lnTo>
                  <a:lnTo>
                    <a:pt x="360859" y="774485"/>
                  </a:lnTo>
                  <a:lnTo>
                    <a:pt x="409919" y="759618"/>
                  </a:lnTo>
                  <a:lnTo>
                    <a:pt x="448622" y="752905"/>
                  </a:lnTo>
                  <a:lnTo>
                    <a:pt x="466133" y="750986"/>
                  </a:lnTo>
                  <a:lnTo>
                    <a:pt x="484054" y="748109"/>
                  </a:lnTo>
                  <a:lnTo>
                    <a:pt x="526572" y="738038"/>
                  </a:lnTo>
                  <a:lnTo>
                    <a:pt x="562549" y="725090"/>
                  </a:lnTo>
                  <a:lnTo>
                    <a:pt x="566569" y="718317"/>
                  </a:lnTo>
                  <a:lnTo>
                    <a:pt x="563094" y="711183"/>
                  </a:lnTo>
                  <a:lnTo>
                    <a:pt x="564797" y="703331"/>
                  </a:lnTo>
                  <a:lnTo>
                    <a:pt x="621577" y="685283"/>
                  </a:lnTo>
                  <a:lnTo>
                    <a:pt x="674221" y="674265"/>
                  </a:lnTo>
                  <a:lnTo>
                    <a:pt x="732238" y="662817"/>
                  </a:lnTo>
                  <a:lnTo>
                    <a:pt x="785580" y="652412"/>
                  </a:lnTo>
                  <a:lnTo>
                    <a:pt x="824199" y="644525"/>
                  </a:lnTo>
                  <a:lnTo>
                    <a:pt x="845867" y="640328"/>
                  </a:lnTo>
                  <a:lnTo>
                    <a:pt x="850364" y="639729"/>
                  </a:lnTo>
                  <a:lnTo>
                    <a:pt x="851591" y="637691"/>
                  </a:lnTo>
                  <a:lnTo>
                    <a:pt x="863447" y="629179"/>
                  </a:lnTo>
                  <a:lnTo>
                    <a:pt x="891792" y="610356"/>
                  </a:lnTo>
                  <a:lnTo>
                    <a:pt x="928859" y="585059"/>
                  </a:lnTo>
                  <a:lnTo>
                    <a:pt x="968106" y="559763"/>
                  </a:lnTo>
                  <a:lnTo>
                    <a:pt x="1002990" y="540940"/>
                  </a:lnTo>
                  <a:lnTo>
                    <a:pt x="1054779" y="529910"/>
                  </a:lnTo>
                  <a:lnTo>
                    <a:pt x="1078012" y="529251"/>
                  </a:lnTo>
                  <a:lnTo>
                    <a:pt x="1103290" y="525595"/>
                  </a:lnTo>
                  <a:lnTo>
                    <a:pt x="1130274" y="517742"/>
                  </a:lnTo>
                  <a:lnTo>
                    <a:pt x="1157804" y="507851"/>
                  </a:lnTo>
                  <a:lnTo>
                    <a:pt x="1187515" y="496282"/>
                  </a:lnTo>
                  <a:lnTo>
                    <a:pt x="1221040" y="483394"/>
                  </a:lnTo>
                  <a:lnTo>
                    <a:pt x="1259674" y="468647"/>
                  </a:lnTo>
                  <a:lnTo>
                    <a:pt x="1302258" y="451743"/>
                  </a:lnTo>
                  <a:lnTo>
                    <a:pt x="1346751" y="433399"/>
                  </a:lnTo>
                  <a:lnTo>
                    <a:pt x="1391110" y="414337"/>
                  </a:lnTo>
                  <a:lnTo>
                    <a:pt x="1437510" y="393896"/>
                  </a:lnTo>
                  <a:lnTo>
                    <a:pt x="1486500" y="371657"/>
                  </a:lnTo>
                  <a:lnTo>
                    <a:pt x="1533586" y="348698"/>
                  </a:lnTo>
                  <a:lnTo>
                    <a:pt x="1574270" y="326099"/>
                  </a:lnTo>
                  <a:lnTo>
                    <a:pt x="1608880" y="302780"/>
                  </a:lnTo>
                  <a:lnTo>
                    <a:pt x="1639678" y="278622"/>
                  </a:lnTo>
                  <a:lnTo>
                    <a:pt x="1683290" y="237860"/>
                  </a:lnTo>
                  <a:lnTo>
                    <a:pt x="1699639" y="219157"/>
                  </a:lnTo>
                  <a:lnTo>
                    <a:pt x="1698822" y="212863"/>
                  </a:lnTo>
                  <a:lnTo>
                    <a:pt x="1656033" y="169283"/>
                  </a:lnTo>
                  <a:lnTo>
                    <a:pt x="1609150" y="138112"/>
                  </a:lnTo>
                  <a:lnTo>
                    <a:pt x="1569358" y="127562"/>
                  </a:lnTo>
                  <a:lnTo>
                    <a:pt x="1547621" y="125524"/>
                  </a:lnTo>
                  <a:lnTo>
                    <a:pt x="1521930" y="122767"/>
                  </a:lnTo>
                  <a:lnTo>
                    <a:pt x="1493383" y="118330"/>
                  </a:lnTo>
                  <a:lnTo>
                    <a:pt x="1462518" y="113175"/>
                  </a:lnTo>
                  <a:lnTo>
                    <a:pt x="1426474" y="108020"/>
                  </a:lnTo>
                  <a:lnTo>
                    <a:pt x="1382390" y="103584"/>
                  </a:lnTo>
                  <a:lnTo>
                    <a:pt x="1334840" y="101159"/>
                  </a:lnTo>
                  <a:lnTo>
                    <a:pt x="1276544" y="99533"/>
                  </a:lnTo>
                  <a:lnTo>
                    <a:pt x="1216294" y="97967"/>
                  </a:lnTo>
                  <a:lnTo>
                    <a:pt x="1162882" y="95727"/>
                  </a:lnTo>
                  <a:lnTo>
                    <a:pt x="1125100" y="92075"/>
                  </a:lnTo>
                  <a:lnTo>
                    <a:pt x="1109497" y="84282"/>
                  </a:lnTo>
                  <a:lnTo>
                    <a:pt x="1115831" y="73851"/>
                  </a:lnTo>
                  <a:lnTo>
                    <a:pt x="1122438" y="62941"/>
                  </a:lnTo>
                  <a:lnTo>
                    <a:pt x="1072348" y="48001"/>
                  </a:lnTo>
                  <a:lnTo>
                    <a:pt x="1023369" y="43029"/>
                  </a:lnTo>
                  <a:lnTo>
                    <a:pt x="967620" y="38610"/>
                  </a:lnTo>
                  <a:lnTo>
                    <a:pt x="912010" y="34558"/>
                  </a:lnTo>
                  <a:lnTo>
                    <a:pt x="863447" y="30691"/>
                  </a:lnTo>
                  <a:lnTo>
                    <a:pt x="810504" y="26315"/>
                  </a:lnTo>
                  <a:lnTo>
                    <a:pt x="760422" y="22539"/>
                  </a:lnTo>
                  <a:lnTo>
                    <a:pt x="716064" y="19002"/>
                  </a:lnTo>
                  <a:lnTo>
                    <a:pt x="680292" y="15345"/>
                  </a:lnTo>
                  <a:lnTo>
                    <a:pt x="654535" y="11509"/>
                  </a:lnTo>
                  <a:lnTo>
                    <a:pt x="636683" y="7672"/>
                  </a:lnTo>
                  <a:lnTo>
                    <a:pt x="624282" y="3836"/>
                  </a:lnTo>
                  <a:lnTo>
                    <a:pt x="614879" y="0"/>
                  </a:lnTo>
                </a:path>
              </a:pathLst>
            </a:custGeom>
            <a:noFill/>
            <a:ln cap="flat" cmpd="sng" w="38100">
              <a:solidFill>
                <a:srgbClr val="8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20"/>
            <p:cNvSpPr/>
            <p:nvPr/>
          </p:nvSpPr>
          <p:spPr>
            <a:xfrm>
              <a:off x="4671936" y="2172233"/>
              <a:ext cx="122100" cy="152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20"/>
            <p:cNvSpPr txBox="1"/>
            <p:nvPr/>
          </p:nvSpPr>
          <p:spPr>
            <a:xfrm>
              <a:off x="1221739" y="2611120"/>
              <a:ext cx="2123400" cy="29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noAutofit/>
            </a:bodyPr>
            <a:lstStyle/>
            <a:p>
              <a:pPr indent="0" lvl="0" marL="127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en-US" sz="9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Laser Terrain Mapping</a:t>
              </a:r>
              <a:endParaRPr b="0" i="0" sz="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1" name="Google Shape;1251;p20"/>
            <p:cNvSpPr/>
            <p:nvPr/>
          </p:nvSpPr>
          <p:spPr>
            <a:xfrm>
              <a:off x="152400" y="3505200"/>
              <a:ext cx="4805400" cy="2687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20"/>
            <p:cNvSpPr txBox="1"/>
            <p:nvPr/>
          </p:nvSpPr>
          <p:spPr>
            <a:xfrm>
              <a:off x="2921952" y="5392420"/>
              <a:ext cx="702300" cy="26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noAutofit/>
            </a:bodyPr>
            <a:lstStyle/>
            <a:p>
              <a:pPr indent="0" lvl="0" marL="127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rgbClr val="33CC33"/>
                  </a:solidFill>
                  <a:latin typeface="Arial"/>
                  <a:ea typeface="Arial"/>
                  <a:cs typeface="Arial"/>
                  <a:sym typeface="Arial"/>
                </a:rPr>
                <a:t>Stanley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20"/>
            <p:cNvSpPr/>
            <p:nvPr/>
          </p:nvSpPr>
          <p:spPr>
            <a:xfrm>
              <a:off x="595312" y="3916362"/>
              <a:ext cx="2247900" cy="238125"/>
            </a:xfrm>
            <a:custGeom>
              <a:rect b="b" l="l" r="r" t="t"/>
              <a:pathLst>
                <a:path extrusionOk="0" h="238125" w="2247900">
                  <a:moveTo>
                    <a:pt x="0" y="238125"/>
                  </a:moveTo>
                  <a:lnTo>
                    <a:pt x="2247900" y="238125"/>
                  </a:lnTo>
                  <a:lnTo>
                    <a:pt x="2247900" y="0"/>
                  </a:lnTo>
                  <a:lnTo>
                    <a:pt x="0" y="0"/>
                  </a:lnTo>
                  <a:lnTo>
                    <a:pt x="0" y="2381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20"/>
            <p:cNvSpPr/>
            <p:nvPr/>
          </p:nvSpPr>
          <p:spPr>
            <a:xfrm>
              <a:off x="457200" y="6172200"/>
              <a:ext cx="4268700" cy="2175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20"/>
            <p:cNvSpPr txBox="1"/>
            <p:nvPr/>
          </p:nvSpPr>
          <p:spPr>
            <a:xfrm>
              <a:off x="5946140" y="3677920"/>
              <a:ext cx="1509300" cy="29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noAutofit/>
            </a:bodyPr>
            <a:lstStyle/>
            <a:p>
              <a:pPr indent="0" lvl="0" marL="127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en-US" sz="9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Adaptive Vision</a:t>
              </a:r>
              <a:endParaRPr b="0" i="0" sz="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6" name="Google Shape;1256;p20"/>
            <p:cNvSpPr txBox="1"/>
            <p:nvPr/>
          </p:nvSpPr>
          <p:spPr>
            <a:xfrm>
              <a:off x="612140" y="3525520"/>
              <a:ext cx="2813100" cy="9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noAutofit/>
            </a:bodyPr>
            <a:lstStyle/>
            <a:p>
              <a:pPr indent="0" lvl="0" marL="127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en-US" sz="9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Learning from Human Drivers</a:t>
              </a:r>
              <a:endParaRPr b="0" i="0" sz="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5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5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                             </a:t>
              </a:r>
              <a:r>
                <a:rPr b="0" i="0" lang="en-US" sz="900" u="none" cap="none" strike="noStrike">
                  <a:solidFill>
                    <a:srgbClr val="4BACC6"/>
                  </a:solidFill>
                  <a:latin typeface="Arial"/>
                  <a:ea typeface="Arial"/>
                  <a:cs typeface="Arial"/>
                  <a:sym typeface="Arial"/>
                </a:rPr>
                <a:t>  Steve</a:t>
              </a:r>
              <a:r>
                <a:rPr b="0" i="0" lang="en-US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</a:t>
              </a:r>
              <a:endParaRPr b="0" i="0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57" name="Google Shape;1257;p20"/>
            <p:cNvSpPr/>
            <p:nvPr/>
          </p:nvSpPr>
          <p:spPr>
            <a:xfrm>
              <a:off x="3273102" y="2918847"/>
              <a:ext cx="2657400" cy="2160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58" name="Google Shape;1258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88923" y="4011861"/>
            <a:ext cx="2844745" cy="2038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21"/>
          <p:cNvSpPr txBox="1"/>
          <p:nvPr>
            <p:ph idx="2" type="body"/>
          </p:nvPr>
        </p:nvSpPr>
        <p:spPr>
          <a:xfrm>
            <a:off x="1524000" y="25908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8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Why ML</a:t>
            </a:r>
            <a:endParaRPr sz="4800">
              <a:solidFill>
                <a:srgbClr val="C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22"/>
          <p:cNvSpPr txBox="1"/>
          <p:nvPr>
            <p:ph type="title"/>
          </p:nvPr>
        </p:nvSpPr>
        <p:spPr>
          <a:xfrm>
            <a:off x="304352" y="459221"/>
            <a:ext cx="7431600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When Do We Use Machine Learning?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9" name="Google Shape;1269;p22"/>
          <p:cNvSpPr txBox="1"/>
          <p:nvPr/>
        </p:nvSpPr>
        <p:spPr>
          <a:xfrm>
            <a:off x="276548" y="1286831"/>
            <a:ext cx="8178175" cy="5343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28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ML is used when: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3556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Human expertise does not exist (navigating on Mars)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55600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55600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55600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355600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Humans can’t explain their expertise (Biometrics)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55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55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55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355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Models must be customized (personalized medicine)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55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355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Learning isn’t always useful: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8128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is no need to “learn” to calculate payroll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55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Google Shape;1270;p22"/>
          <p:cNvSpPr txBox="1"/>
          <p:nvPr/>
        </p:nvSpPr>
        <p:spPr>
          <a:xfrm>
            <a:off x="8503595" y="6422075"/>
            <a:ext cx="3282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71" name="Google Shape;127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7600" y="3214714"/>
            <a:ext cx="1524616" cy="1187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22"/>
          <p:cNvPicPr preferRelativeResize="0"/>
          <p:nvPr/>
        </p:nvPicPr>
        <p:blipFill rotWithShape="1">
          <a:blip r:embed="rId4">
            <a:alphaModFix/>
          </a:blip>
          <a:srcRect b="-2527" l="0" r="0" t="0"/>
          <a:stretch/>
        </p:blipFill>
        <p:spPr>
          <a:xfrm>
            <a:off x="7467600" y="1659552"/>
            <a:ext cx="1524616" cy="1187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3" name="Google Shape;127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67600" y="4588300"/>
            <a:ext cx="1524615" cy="1187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Google Shape;1274;p22">
            <a:hlinkClick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14907" y="6141720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23"/>
          <p:cNvSpPr txBox="1"/>
          <p:nvPr>
            <p:ph type="title"/>
          </p:nvPr>
        </p:nvSpPr>
        <p:spPr>
          <a:xfrm>
            <a:off x="358590" y="1412377"/>
            <a:ext cx="6804210" cy="3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1597660" lvl="0" marL="1609725" marR="5080" rtl="0" algn="l">
              <a:lnSpc>
                <a:spcPct val="1131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It is very hard to say what makes a 2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0" name="Google Shape;1280;p23"/>
          <p:cNvSpPr/>
          <p:nvPr/>
        </p:nvSpPr>
        <p:spPr>
          <a:xfrm>
            <a:off x="827087" y="1919799"/>
            <a:ext cx="6814683" cy="41083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81" name="Google Shape;1281;p23"/>
          <p:cNvSpPr/>
          <p:nvPr/>
        </p:nvSpPr>
        <p:spPr>
          <a:xfrm>
            <a:off x="845016" y="2558851"/>
            <a:ext cx="5219700" cy="827404"/>
          </a:xfrm>
          <a:custGeom>
            <a:rect b="b" l="l" r="r" t="t"/>
            <a:pathLst>
              <a:path extrusionOk="0" h="827404" w="5219700">
                <a:moveTo>
                  <a:pt x="0" y="0"/>
                </a:moveTo>
                <a:lnTo>
                  <a:pt x="5219702" y="0"/>
                </a:lnTo>
                <a:lnTo>
                  <a:pt x="5219702" y="827088"/>
                </a:lnTo>
                <a:lnTo>
                  <a:pt x="0" y="827088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19050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82" name="Google Shape;1282;p23"/>
          <p:cNvSpPr/>
          <p:nvPr/>
        </p:nvSpPr>
        <p:spPr>
          <a:xfrm>
            <a:off x="2209800" y="4356416"/>
            <a:ext cx="1368425" cy="827404"/>
          </a:xfrm>
          <a:custGeom>
            <a:rect b="b" l="l" r="r" t="t"/>
            <a:pathLst>
              <a:path extrusionOk="0" h="827404" w="1368425">
                <a:moveTo>
                  <a:pt x="0" y="0"/>
                </a:moveTo>
                <a:lnTo>
                  <a:pt x="1368430" y="0"/>
                </a:lnTo>
                <a:lnTo>
                  <a:pt x="1368430" y="827088"/>
                </a:lnTo>
                <a:lnTo>
                  <a:pt x="0" y="827088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83" name="Google Shape;1283;p23"/>
          <p:cNvSpPr/>
          <p:nvPr/>
        </p:nvSpPr>
        <p:spPr>
          <a:xfrm>
            <a:off x="827087" y="3529012"/>
            <a:ext cx="720725" cy="827404"/>
          </a:xfrm>
          <a:custGeom>
            <a:rect b="b" l="l" r="r" t="t"/>
            <a:pathLst>
              <a:path extrusionOk="0" h="827404" w="720725">
                <a:moveTo>
                  <a:pt x="0" y="0"/>
                </a:moveTo>
                <a:lnTo>
                  <a:pt x="720725" y="0"/>
                </a:lnTo>
                <a:lnTo>
                  <a:pt x="720725" y="827087"/>
                </a:lnTo>
                <a:lnTo>
                  <a:pt x="0" y="827087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84" name="Google Shape;1284;p23"/>
          <p:cNvSpPr txBox="1"/>
          <p:nvPr/>
        </p:nvSpPr>
        <p:spPr>
          <a:xfrm>
            <a:off x="78753" y="6570550"/>
            <a:ext cx="26208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Slide credit: Geoffrey Hinton</a:t>
            </a:r>
            <a:endParaRPr b="0" i="0" sz="14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85" name="Google Shape;1285;p23"/>
          <p:cNvSpPr txBox="1"/>
          <p:nvPr/>
        </p:nvSpPr>
        <p:spPr>
          <a:xfrm>
            <a:off x="78753" y="320057"/>
            <a:ext cx="9144000" cy="461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Pattern recognition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Google Shape;1286;p23"/>
          <p:cNvSpPr/>
          <p:nvPr/>
        </p:nvSpPr>
        <p:spPr>
          <a:xfrm>
            <a:off x="7171765" y="1745777"/>
            <a:ext cx="720725" cy="827404"/>
          </a:xfrm>
          <a:custGeom>
            <a:rect b="b" l="l" r="r" t="t"/>
            <a:pathLst>
              <a:path extrusionOk="0" h="827404" w="720725">
                <a:moveTo>
                  <a:pt x="0" y="0"/>
                </a:moveTo>
                <a:lnTo>
                  <a:pt x="720725" y="0"/>
                </a:lnTo>
                <a:lnTo>
                  <a:pt x="720725" y="827088"/>
                </a:lnTo>
                <a:lnTo>
                  <a:pt x="0" y="827088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I vs. Machine Learning vs. Data Science for Industry - Braincube" id="1110" name="Google Shape;111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950" y="515375"/>
            <a:ext cx="7700676" cy="601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24"/>
          <p:cNvSpPr txBox="1"/>
          <p:nvPr>
            <p:ph idx="2" type="body"/>
          </p:nvPr>
        </p:nvSpPr>
        <p:spPr>
          <a:xfrm>
            <a:off x="1524000" y="25908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8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Types of  ML</a:t>
            </a:r>
            <a:endParaRPr sz="4800">
              <a:solidFill>
                <a:srgbClr val="C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25"/>
          <p:cNvSpPr txBox="1"/>
          <p:nvPr>
            <p:ph idx="2" type="body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Introduction to Machine Learning</a:t>
            </a:r>
            <a:endParaRPr/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en-US" sz="2000">
                <a:solidFill>
                  <a:srgbClr val="C00000"/>
                </a:solidFill>
              </a:rPr>
              <a:t>Types : Inputs: Based on level of supervision</a:t>
            </a:r>
            <a:endParaRPr sz="2000">
              <a:solidFill>
                <a:srgbClr val="C00000"/>
              </a:solidFill>
            </a:endParaRPr>
          </a:p>
        </p:txBody>
      </p:sp>
      <p:sp>
        <p:nvSpPr>
          <p:cNvPr id="1297" name="Google Shape;1297;p25"/>
          <p:cNvSpPr/>
          <p:nvPr/>
        </p:nvSpPr>
        <p:spPr>
          <a:xfrm>
            <a:off x="304800" y="1325880"/>
            <a:ext cx="903109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508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298" name="Google Shape;1298;p25"/>
          <p:cNvGraphicFramePr/>
          <p:nvPr/>
        </p:nvGraphicFramePr>
        <p:xfrm>
          <a:off x="304800" y="16190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{00A49F68-08A6-44FC-BFF4-655AA0477E46}</a:tableStyleId>
              </a:tblPr>
              <a:tblGrid>
                <a:gridCol w="2866625"/>
                <a:gridCol w="2791225"/>
                <a:gridCol w="25717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Feedback 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No Feedback 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Delayed Feedback (rewards/penalty) 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Supervised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Unsupervised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Reinforcement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descr="Related image" id="1299" name="Google Shape;129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4262" y="4595000"/>
            <a:ext cx="2143125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1300" name="Google Shape;130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000" y="2658449"/>
            <a:ext cx="2562225" cy="178117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Related image" id="1301" name="Google Shape;1301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52800" y="2688380"/>
            <a:ext cx="2533650" cy="18097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02" name="Google Shape;1302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72200" y="2722385"/>
            <a:ext cx="2466975" cy="18573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26"/>
          <p:cNvSpPr/>
          <p:nvPr/>
        </p:nvSpPr>
        <p:spPr>
          <a:xfrm>
            <a:off x="304800" y="503238"/>
            <a:ext cx="8229600" cy="868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Machine Learning - Examples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8" name="Google Shape;1308;p26"/>
          <p:cNvSpPr/>
          <p:nvPr/>
        </p:nvSpPr>
        <p:spPr>
          <a:xfrm>
            <a:off x="2133600" y="2227263"/>
            <a:ext cx="1752600" cy="16589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9" name="Google Shape;1309;p26"/>
          <p:cNvSpPr/>
          <p:nvPr/>
        </p:nvSpPr>
        <p:spPr>
          <a:xfrm>
            <a:off x="3886200" y="2819400"/>
            <a:ext cx="1676400" cy="23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0" name="Google Shape;1310;p26"/>
          <p:cNvSpPr/>
          <p:nvPr/>
        </p:nvSpPr>
        <p:spPr>
          <a:xfrm>
            <a:off x="533400" y="4953000"/>
            <a:ext cx="1219200" cy="1479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" name="Google Shape;1311;p26"/>
          <p:cNvSpPr/>
          <p:nvPr/>
        </p:nvSpPr>
        <p:spPr>
          <a:xfrm>
            <a:off x="1752600" y="4953000"/>
            <a:ext cx="15240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2" name="Google Shape;1312;p26"/>
          <p:cNvSpPr/>
          <p:nvPr/>
        </p:nvSpPr>
        <p:spPr>
          <a:xfrm>
            <a:off x="1828800" y="4845050"/>
            <a:ext cx="1447800" cy="1479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3" name="Google Shape;1313;p26"/>
          <p:cNvSpPr/>
          <p:nvPr/>
        </p:nvSpPr>
        <p:spPr>
          <a:xfrm>
            <a:off x="3200400" y="4921250"/>
            <a:ext cx="914400" cy="1479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4" name="Google Shape;1314;p26"/>
          <p:cNvSpPr/>
          <p:nvPr/>
        </p:nvSpPr>
        <p:spPr>
          <a:xfrm>
            <a:off x="4114800" y="4953000"/>
            <a:ext cx="1219200" cy="1479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5" name="Google Shape;1315;p26"/>
          <p:cNvSpPr/>
          <p:nvPr/>
        </p:nvSpPr>
        <p:spPr>
          <a:xfrm>
            <a:off x="5486400" y="4953000"/>
            <a:ext cx="1905000" cy="1479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6" name="Google Shape;1316;p26"/>
          <p:cNvSpPr txBox="1"/>
          <p:nvPr/>
        </p:nvSpPr>
        <p:spPr>
          <a:xfrm>
            <a:off x="381000" y="1600200"/>
            <a:ext cx="5867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Objective: Employability Prediction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7" name="Google Shape;1317;p26"/>
          <p:cNvSpPr/>
          <p:nvPr/>
        </p:nvSpPr>
        <p:spPr>
          <a:xfrm>
            <a:off x="368955" y="2301642"/>
            <a:ext cx="3457575" cy="12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CGPA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Communication Skills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Aptitude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Programming Skills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8" name="Google Shape;1318;p26"/>
          <p:cNvSpPr txBox="1"/>
          <p:nvPr/>
        </p:nvSpPr>
        <p:spPr>
          <a:xfrm>
            <a:off x="363071" y="1914292"/>
            <a:ext cx="5943600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Features / Attributes / Predictors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19" name="Google Shape;1319;p26"/>
          <p:cNvGraphicFramePr/>
          <p:nvPr/>
        </p:nvGraphicFramePr>
        <p:xfrm>
          <a:off x="381000" y="36576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{B250894B-F0DA-4B65-A1CD-CF6460977E2E}</a:tableStyleId>
              </a:tblPr>
              <a:tblGrid>
                <a:gridCol w="749600"/>
                <a:gridCol w="774400"/>
                <a:gridCol w="1981200"/>
                <a:gridCol w="1143000"/>
                <a:gridCol w="1782000"/>
                <a:gridCol w="1951800"/>
              </a:tblGrid>
              <a:tr h="701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S.No.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CGPA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Communication Skills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Aptitude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Programming Skills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Job Offered?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93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9.1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Average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Good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Excellent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Yes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93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8.4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Good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Good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Good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Yes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93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3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8.3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Poor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Average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Average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No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93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4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7.1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Average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Good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Average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No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93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5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8.2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Good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Excellent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Excellent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No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27"/>
          <p:cNvSpPr/>
          <p:nvPr/>
        </p:nvSpPr>
        <p:spPr>
          <a:xfrm>
            <a:off x="2133600" y="2227263"/>
            <a:ext cx="1752600" cy="16589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5" name="Google Shape;1325;p27"/>
          <p:cNvSpPr/>
          <p:nvPr/>
        </p:nvSpPr>
        <p:spPr>
          <a:xfrm>
            <a:off x="3886200" y="2819400"/>
            <a:ext cx="1676400" cy="23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Google Shape;1326;p27"/>
          <p:cNvSpPr/>
          <p:nvPr/>
        </p:nvSpPr>
        <p:spPr>
          <a:xfrm>
            <a:off x="533400" y="4953000"/>
            <a:ext cx="1219200" cy="1479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7" name="Google Shape;1327;p27"/>
          <p:cNvSpPr/>
          <p:nvPr/>
        </p:nvSpPr>
        <p:spPr>
          <a:xfrm>
            <a:off x="1752600" y="4953000"/>
            <a:ext cx="15240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8" name="Google Shape;1328;p27"/>
          <p:cNvSpPr/>
          <p:nvPr/>
        </p:nvSpPr>
        <p:spPr>
          <a:xfrm>
            <a:off x="3200400" y="4921250"/>
            <a:ext cx="914400" cy="1479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9" name="Google Shape;1329;p27"/>
          <p:cNvSpPr/>
          <p:nvPr/>
        </p:nvSpPr>
        <p:spPr>
          <a:xfrm>
            <a:off x="4114800" y="4953000"/>
            <a:ext cx="1219200" cy="1479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0" name="Google Shape;1330;p27"/>
          <p:cNvSpPr/>
          <p:nvPr/>
        </p:nvSpPr>
        <p:spPr>
          <a:xfrm>
            <a:off x="5486400" y="4953000"/>
            <a:ext cx="1905000" cy="1479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1" name="Google Shape;1331;p27"/>
          <p:cNvSpPr txBox="1"/>
          <p:nvPr/>
        </p:nvSpPr>
        <p:spPr>
          <a:xfrm>
            <a:off x="381000" y="1600200"/>
            <a:ext cx="5867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Objective : Predicting price of a used car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7"/>
          <p:cNvSpPr txBox="1"/>
          <p:nvPr/>
        </p:nvSpPr>
        <p:spPr>
          <a:xfrm>
            <a:off x="349624" y="2025134"/>
            <a:ext cx="5943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Features / Attributes / Predictors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7"/>
          <p:cNvSpPr txBox="1"/>
          <p:nvPr/>
        </p:nvSpPr>
        <p:spPr>
          <a:xfrm>
            <a:off x="381000" y="2289413"/>
            <a:ext cx="3251200" cy="1754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Year (Mfg)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Engine Capacity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Mileage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Distance travelled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Cab?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34" name="Google Shape;1334;p27"/>
          <p:cNvGraphicFramePr/>
          <p:nvPr/>
        </p:nvGraphicFramePr>
        <p:xfrm>
          <a:off x="419100" y="40163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{B250894B-F0DA-4B65-A1CD-CF6460977E2E}</a:tableStyleId>
              </a:tblPr>
              <a:tblGrid>
                <a:gridCol w="723900"/>
                <a:gridCol w="1524000"/>
                <a:gridCol w="762000"/>
                <a:gridCol w="1066800"/>
                <a:gridCol w="1066800"/>
                <a:gridCol w="1219200"/>
                <a:gridCol w="685800"/>
                <a:gridCol w="1066800"/>
              </a:tblGrid>
              <a:tr h="693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S.No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Brand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Year (Mfg)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Engine Capacity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Mileage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Distance travelled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Cab?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Price</a:t>
                      </a:r>
                      <a:br>
                        <a:rPr lang="en-US" sz="1800" u="none" cap="none" strike="noStrike"/>
                      </a:br>
                      <a:r>
                        <a:rPr lang="en-US" sz="1800" u="none" cap="none" strike="noStrike"/>
                        <a:t>(in Rs.)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438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1.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Honda City ZX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2008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1100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10.5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45000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N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3,50,000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66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66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3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66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4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335" name="Google Shape;1335;p27"/>
          <p:cNvSpPr/>
          <p:nvPr/>
        </p:nvSpPr>
        <p:spPr>
          <a:xfrm>
            <a:off x="304800" y="503238"/>
            <a:ext cx="8229600" cy="868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Machine Learning - Examples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8"/>
          <p:cNvSpPr/>
          <p:nvPr/>
        </p:nvSpPr>
        <p:spPr>
          <a:xfrm>
            <a:off x="3886200" y="2819400"/>
            <a:ext cx="1676400" cy="23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1" name="Google Shape;1341;p28"/>
          <p:cNvSpPr/>
          <p:nvPr/>
        </p:nvSpPr>
        <p:spPr>
          <a:xfrm>
            <a:off x="533400" y="4953000"/>
            <a:ext cx="1219200" cy="1479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2" name="Google Shape;1342;p28"/>
          <p:cNvSpPr/>
          <p:nvPr/>
        </p:nvSpPr>
        <p:spPr>
          <a:xfrm>
            <a:off x="1752600" y="4953000"/>
            <a:ext cx="15240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3" name="Google Shape;1343;p28"/>
          <p:cNvSpPr/>
          <p:nvPr/>
        </p:nvSpPr>
        <p:spPr>
          <a:xfrm>
            <a:off x="1828800" y="4845050"/>
            <a:ext cx="1447800" cy="1479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4" name="Google Shape;1344;p28"/>
          <p:cNvSpPr/>
          <p:nvPr/>
        </p:nvSpPr>
        <p:spPr>
          <a:xfrm>
            <a:off x="3200400" y="4921250"/>
            <a:ext cx="914400" cy="1479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5" name="Google Shape;1345;p28"/>
          <p:cNvSpPr/>
          <p:nvPr/>
        </p:nvSpPr>
        <p:spPr>
          <a:xfrm>
            <a:off x="4114800" y="4953000"/>
            <a:ext cx="1219200" cy="1479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6" name="Google Shape;1346;p28"/>
          <p:cNvSpPr/>
          <p:nvPr/>
        </p:nvSpPr>
        <p:spPr>
          <a:xfrm>
            <a:off x="5486400" y="4953000"/>
            <a:ext cx="1905000" cy="1479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7" name="Google Shape;1347;p28"/>
          <p:cNvSpPr/>
          <p:nvPr/>
        </p:nvSpPr>
        <p:spPr>
          <a:xfrm>
            <a:off x="304800" y="503238"/>
            <a:ext cx="8229600" cy="868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Machine Learning - Examples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8" name="Google Shape;1348;p28"/>
          <p:cNvSpPr txBox="1"/>
          <p:nvPr/>
        </p:nvSpPr>
        <p:spPr>
          <a:xfrm>
            <a:off x="355600" y="2419350"/>
            <a:ext cx="42926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Family income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 of visits in a month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Average money spent in a month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Zip code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49" name="Google Shape;1349;p28"/>
          <p:cNvGraphicFramePr/>
          <p:nvPr/>
        </p:nvGraphicFramePr>
        <p:xfrm>
          <a:off x="419100" y="397986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{B250894B-F0DA-4B65-A1CD-CF6460977E2E}</a:tableStyleId>
              </a:tblPr>
              <a:tblGrid>
                <a:gridCol w="671275"/>
                <a:gridCol w="1020350"/>
                <a:gridCol w="1396275"/>
                <a:gridCol w="2013850"/>
                <a:gridCol w="3356425"/>
              </a:tblGrid>
              <a:tr h="70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S.No.</a:t>
                      </a:r>
                      <a:endParaRPr sz="1800" u="none" cap="none" strike="noStrike"/>
                    </a:p>
                  </a:txBody>
                  <a:tcPr marT="45650" marB="4565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Zip Code</a:t>
                      </a:r>
                      <a:endParaRPr sz="1800" u="none" cap="none" strike="noStrike"/>
                    </a:p>
                  </a:txBody>
                  <a:tcPr marT="45650" marB="4565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Family Income</a:t>
                      </a:r>
                      <a:endParaRPr sz="1800" u="none" cap="none" strike="noStrike"/>
                    </a:p>
                  </a:txBody>
                  <a:tcPr marT="45650" marB="4565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# of visits in a month</a:t>
                      </a:r>
                      <a:endParaRPr sz="1800" u="none" cap="none" strike="noStrike"/>
                    </a:p>
                  </a:txBody>
                  <a:tcPr marT="45650" marB="4565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Average Money Spent in a month</a:t>
                      </a:r>
                      <a:endParaRPr sz="1800" u="none" cap="none" strike="noStrike"/>
                    </a:p>
                  </a:txBody>
                  <a:tcPr marT="45650" marB="45650" marR="91450" marL="91450"/>
                </a:tc>
              </a:tr>
              <a:tr h="365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800" u="none" cap="none" strike="noStrike"/>
                    </a:p>
                  </a:txBody>
                  <a:tcPr marT="45650" marB="4565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500078</a:t>
                      </a:r>
                      <a:endParaRPr sz="1800" u="none" cap="none" strike="noStrike"/>
                    </a:p>
                  </a:txBody>
                  <a:tcPr marT="45650" marB="4565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11,50,000</a:t>
                      </a:r>
                      <a:endParaRPr sz="1800" u="none" cap="none" strike="noStrike"/>
                    </a:p>
                  </a:txBody>
                  <a:tcPr marT="45650" marB="4565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4</a:t>
                      </a:r>
                      <a:endParaRPr sz="1800" u="none" cap="none" strike="noStrike"/>
                    </a:p>
                  </a:txBody>
                  <a:tcPr marT="45650" marB="4565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8,000</a:t>
                      </a:r>
                      <a:endParaRPr sz="1800" u="none" cap="none" strike="noStrike"/>
                    </a:p>
                  </a:txBody>
                  <a:tcPr marT="45650" marB="45650" marR="91450" marL="91450"/>
                </a:tc>
              </a:tr>
              <a:tr h="365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650" marB="4565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650" marB="4565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650" marB="4565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650" marB="4565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650" marB="45650" marR="91450" marL="91450"/>
                </a:tc>
              </a:tr>
              <a:tr h="365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650" marB="4565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650" marB="4565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650" marB="4565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650" marB="4565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650" marB="45650" marR="91450" marL="91450"/>
                </a:tc>
              </a:tr>
              <a:tr h="365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650" marB="4565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650" marB="4565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650" marB="4565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650" marB="4565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650" marB="45650" marR="91450" marL="91450"/>
                </a:tc>
              </a:tr>
              <a:tr h="365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650" marB="4565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650" marB="4565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650" marB="4565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650" marB="4565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650" marB="45650" marR="91450" marL="91450"/>
                </a:tc>
              </a:tr>
            </a:tbl>
          </a:graphicData>
        </a:graphic>
      </p:graphicFrame>
      <p:sp>
        <p:nvSpPr>
          <p:cNvPr id="1350" name="Google Shape;1350;p28"/>
          <p:cNvSpPr txBox="1"/>
          <p:nvPr/>
        </p:nvSpPr>
        <p:spPr>
          <a:xfrm>
            <a:off x="4760259" y="2121486"/>
            <a:ext cx="4269441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Customers for a retailer may fall into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two groups say big spenders and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low spenders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three groups say big spenders,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medium spenders and low spenders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Four groups, ….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8"/>
          <p:cNvSpPr txBox="1"/>
          <p:nvPr/>
        </p:nvSpPr>
        <p:spPr>
          <a:xfrm>
            <a:off x="360363" y="1981200"/>
            <a:ext cx="4364037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Features / Attributes / Predictors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8"/>
          <p:cNvSpPr txBox="1"/>
          <p:nvPr/>
        </p:nvSpPr>
        <p:spPr>
          <a:xfrm>
            <a:off x="355600" y="1422400"/>
            <a:ext cx="5867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Objective: Market Segmentation Study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29"/>
          <p:cNvSpPr txBox="1"/>
          <p:nvPr>
            <p:ph idx="2" type="body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Introduction to Machine Learning</a:t>
            </a:r>
            <a:endParaRPr/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en-US" sz="2000">
                <a:solidFill>
                  <a:srgbClr val="C00000"/>
                </a:solidFill>
              </a:rPr>
              <a:t>Supervised Learning: Classification</a:t>
            </a:r>
            <a:endParaRPr sz="2000">
              <a:solidFill>
                <a:srgbClr val="C00000"/>
              </a:solidFill>
            </a:endParaRPr>
          </a:p>
        </p:txBody>
      </p:sp>
      <p:sp>
        <p:nvSpPr>
          <p:cNvPr id="1358" name="Google Shape;1358;p29"/>
          <p:cNvSpPr/>
          <p:nvPr/>
        </p:nvSpPr>
        <p:spPr>
          <a:xfrm>
            <a:off x="609600" y="1935480"/>
            <a:ext cx="7162800" cy="1405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581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 (</a:t>
            </a: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baseline="-2500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b="0" baseline="-2500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), (</a:t>
            </a: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baseline="-2500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b="0" baseline="-2500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), ..., (</a:t>
            </a: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baseline="-2500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b="0" baseline="-2500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58140" marR="0" rtl="0" algn="l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 a function </a:t>
            </a: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to predict </a:t>
            </a: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 </a:t>
            </a: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72440" marR="0" rtl="0" algn="l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categorical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9"/>
          <p:cNvSpPr/>
          <p:nvPr/>
        </p:nvSpPr>
        <p:spPr>
          <a:xfrm>
            <a:off x="-45720" y="1430774"/>
            <a:ext cx="9372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508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GOAL : Previously unseen records should be assigned a class as accurately as possible.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0" name="Google Shape;1360;p29"/>
          <p:cNvGrpSpPr/>
          <p:nvPr/>
        </p:nvGrpSpPr>
        <p:grpSpPr>
          <a:xfrm>
            <a:off x="601980" y="3340993"/>
            <a:ext cx="8191744" cy="2655332"/>
            <a:chOff x="914400" y="2971800"/>
            <a:chExt cx="8191744" cy="2655332"/>
          </a:xfrm>
        </p:grpSpPr>
        <p:grpSp>
          <p:nvGrpSpPr>
            <p:cNvPr id="1361" name="Google Shape;1361;p29"/>
            <p:cNvGrpSpPr/>
            <p:nvPr/>
          </p:nvGrpSpPr>
          <p:grpSpPr>
            <a:xfrm>
              <a:off x="2667000" y="3048000"/>
              <a:ext cx="6439144" cy="2564003"/>
              <a:chOff x="1955800" y="3406317"/>
              <a:chExt cx="4953190" cy="1972310"/>
            </a:xfrm>
          </p:grpSpPr>
          <p:sp>
            <p:nvSpPr>
              <p:cNvPr id="1362" name="Google Shape;1362;p29"/>
              <p:cNvSpPr/>
              <p:nvPr/>
            </p:nvSpPr>
            <p:spPr>
              <a:xfrm>
                <a:off x="2015702" y="3406317"/>
                <a:ext cx="171450" cy="1972310"/>
              </a:xfrm>
              <a:custGeom>
                <a:rect b="b" l="l" r="r" t="t"/>
                <a:pathLst>
                  <a:path extrusionOk="0" h="1972310" w="171450">
                    <a:moveTo>
                      <a:pt x="104625" y="108267"/>
                    </a:moveTo>
                    <a:lnTo>
                      <a:pt x="66525" y="108267"/>
                    </a:lnTo>
                    <a:lnTo>
                      <a:pt x="66525" y="1972132"/>
                    </a:lnTo>
                    <a:lnTo>
                      <a:pt x="104625" y="1972132"/>
                    </a:lnTo>
                    <a:lnTo>
                      <a:pt x="104625" y="108267"/>
                    </a:lnTo>
                    <a:close/>
                  </a:path>
                  <a:path extrusionOk="0" h="1972310" w="171450">
                    <a:moveTo>
                      <a:pt x="85575" y="0"/>
                    </a:moveTo>
                    <a:lnTo>
                      <a:pt x="2441" y="142506"/>
                    </a:lnTo>
                    <a:lnTo>
                      <a:pt x="0" y="149668"/>
                    </a:lnTo>
                    <a:lnTo>
                      <a:pt x="474" y="156956"/>
                    </a:lnTo>
                    <a:lnTo>
                      <a:pt x="3646" y="163534"/>
                    </a:lnTo>
                    <a:lnTo>
                      <a:pt x="9299" y="168567"/>
                    </a:lnTo>
                    <a:lnTo>
                      <a:pt x="16455" y="171006"/>
                    </a:lnTo>
                    <a:lnTo>
                      <a:pt x="23742" y="170529"/>
                    </a:lnTo>
                    <a:lnTo>
                      <a:pt x="30319" y="167356"/>
                    </a:lnTo>
                    <a:lnTo>
                      <a:pt x="35347" y="161709"/>
                    </a:lnTo>
                    <a:lnTo>
                      <a:pt x="66525" y="108267"/>
                    </a:lnTo>
                    <a:lnTo>
                      <a:pt x="148725" y="108267"/>
                    </a:lnTo>
                    <a:lnTo>
                      <a:pt x="85575" y="0"/>
                    </a:lnTo>
                    <a:close/>
                  </a:path>
                  <a:path extrusionOk="0" h="1972310" w="171450">
                    <a:moveTo>
                      <a:pt x="148725" y="108267"/>
                    </a:moveTo>
                    <a:lnTo>
                      <a:pt x="104625" y="108267"/>
                    </a:lnTo>
                    <a:lnTo>
                      <a:pt x="135791" y="161709"/>
                    </a:lnTo>
                    <a:lnTo>
                      <a:pt x="140818" y="167356"/>
                    </a:lnTo>
                    <a:lnTo>
                      <a:pt x="147396" y="170529"/>
                    </a:lnTo>
                    <a:lnTo>
                      <a:pt x="154683" y="171006"/>
                    </a:lnTo>
                    <a:lnTo>
                      <a:pt x="161839" y="168567"/>
                    </a:lnTo>
                    <a:lnTo>
                      <a:pt x="167493" y="163534"/>
                    </a:lnTo>
                    <a:lnTo>
                      <a:pt x="170668" y="156956"/>
                    </a:lnTo>
                    <a:lnTo>
                      <a:pt x="171143" y="149668"/>
                    </a:lnTo>
                    <a:lnTo>
                      <a:pt x="168697" y="142506"/>
                    </a:lnTo>
                    <a:lnTo>
                      <a:pt x="148725" y="108267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3" name="Google Shape;1363;p29"/>
              <p:cNvSpPr/>
              <p:nvPr/>
            </p:nvSpPr>
            <p:spPr>
              <a:xfrm>
                <a:off x="1962975" y="4834915"/>
                <a:ext cx="4946015" cy="172085"/>
              </a:xfrm>
              <a:custGeom>
                <a:rect b="b" l="l" r="r" t="t"/>
                <a:pathLst>
                  <a:path extrusionOk="0" h="172085" w="4946015">
                    <a:moveTo>
                      <a:pt x="4793665" y="0"/>
                    </a:moveTo>
                    <a:lnTo>
                      <a:pt x="4784242" y="2476"/>
                    </a:lnTo>
                    <a:lnTo>
                      <a:pt x="4780000" y="5511"/>
                    </a:lnTo>
                    <a:lnTo>
                      <a:pt x="4777346" y="10058"/>
                    </a:lnTo>
                    <a:lnTo>
                      <a:pt x="4774906" y="17220"/>
                    </a:lnTo>
                    <a:lnTo>
                      <a:pt x="4775384" y="24507"/>
                    </a:lnTo>
                    <a:lnTo>
                      <a:pt x="4778557" y="31086"/>
                    </a:lnTo>
                    <a:lnTo>
                      <a:pt x="4784204" y="36118"/>
                    </a:lnTo>
                    <a:lnTo>
                      <a:pt x="4837645" y="67284"/>
                    </a:lnTo>
                    <a:lnTo>
                      <a:pt x="0" y="67284"/>
                    </a:lnTo>
                    <a:lnTo>
                      <a:pt x="0" y="105384"/>
                    </a:lnTo>
                    <a:lnTo>
                      <a:pt x="4837645" y="105384"/>
                    </a:lnTo>
                    <a:lnTo>
                      <a:pt x="4784204" y="136550"/>
                    </a:lnTo>
                    <a:lnTo>
                      <a:pt x="4778557" y="141583"/>
                    </a:lnTo>
                    <a:lnTo>
                      <a:pt x="4775384" y="148161"/>
                    </a:lnTo>
                    <a:lnTo>
                      <a:pt x="4774906" y="155449"/>
                    </a:lnTo>
                    <a:lnTo>
                      <a:pt x="4777346" y="162610"/>
                    </a:lnTo>
                    <a:lnTo>
                      <a:pt x="4782379" y="168257"/>
                    </a:lnTo>
                    <a:lnTo>
                      <a:pt x="4788957" y="171430"/>
                    </a:lnTo>
                    <a:lnTo>
                      <a:pt x="4796245" y="171908"/>
                    </a:lnTo>
                    <a:lnTo>
                      <a:pt x="4803406" y="169468"/>
                    </a:lnTo>
                    <a:lnTo>
                      <a:pt x="4945913" y="86334"/>
                    </a:lnTo>
                    <a:lnTo>
                      <a:pt x="4798860" y="558"/>
                    </a:lnTo>
                    <a:lnTo>
                      <a:pt x="4793665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4" name="Google Shape;1364;p29"/>
              <p:cNvSpPr/>
              <p:nvPr/>
            </p:nvSpPr>
            <p:spPr>
              <a:xfrm>
                <a:off x="1955800" y="3930650"/>
                <a:ext cx="266700" cy="0"/>
              </a:xfrm>
              <a:custGeom>
                <a:rect b="b" l="l" r="r" t="t"/>
                <a:pathLst>
                  <a:path extrusionOk="0" h="120000" w="266700">
                    <a:moveTo>
                      <a:pt x="0" y="0"/>
                    </a:moveTo>
                    <a:lnTo>
                      <a:pt x="266700" y="0"/>
                    </a:lnTo>
                  </a:path>
                </a:pathLst>
              </a:custGeom>
              <a:noFill/>
              <a:ln cap="flat" cmpd="sng" w="38100">
                <a:solidFill>
                  <a:srgbClr val="7F7F7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5" name="Google Shape;1365;p29"/>
              <p:cNvSpPr/>
              <p:nvPr/>
            </p:nvSpPr>
            <p:spPr>
              <a:xfrm>
                <a:off x="2311400" y="4762500"/>
                <a:ext cx="355600" cy="368300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6" name="Google Shape;1366;p29"/>
              <p:cNvSpPr/>
              <p:nvPr/>
            </p:nvSpPr>
            <p:spPr>
              <a:xfrm>
                <a:off x="2374900" y="4806950"/>
                <a:ext cx="228600" cy="22860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7" name="Google Shape;1367;p29"/>
              <p:cNvSpPr/>
              <p:nvPr/>
            </p:nvSpPr>
            <p:spPr>
              <a:xfrm>
                <a:off x="2368550" y="4800600"/>
                <a:ext cx="241300" cy="24130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8" name="Google Shape;1368;p29"/>
              <p:cNvSpPr/>
              <p:nvPr/>
            </p:nvSpPr>
            <p:spPr>
              <a:xfrm>
                <a:off x="2882900" y="4762500"/>
                <a:ext cx="355600" cy="368300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9" name="Google Shape;1369;p29"/>
              <p:cNvSpPr/>
              <p:nvPr/>
            </p:nvSpPr>
            <p:spPr>
              <a:xfrm>
                <a:off x="2946400" y="4806950"/>
                <a:ext cx="228600" cy="22860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0" name="Google Shape;1370;p29"/>
              <p:cNvSpPr/>
              <p:nvPr/>
            </p:nvSpPr>
            <p:spPr>
              <a:xfrm>
                <a:off x="2946400" y="4806950"/>
                <a:ext cx="228600" cy="228600"/>
              </a:xfrm>
              <a:custGeom>
                <a:rect b="b" l="l" r="r" t="t"/>
                <a:pathLst>
                  <a:path extrusionOk="0" h="228600" w="228600">
                    <a:moveTo>
                      <a:pt x="0" y="114300"/>
                    </a:moveTo>
                    <a:lnTo>
                      <a:pt x="8982" y="69809"/>
                    </a:lnTo>
                    <a:lnTo>
                      <a:pt x="33477" y="33477"/>
                    </a:lnTo>
                    <a:lnTo>
                      <a:pt x="69809" y="8982"/>
                    </a:lnTo>
                    <a:lnTo>
                      <a:pt x="114300" y="0"/>
                    </a:lnTo>
                    <a:lnTo>
                      <a:pt x="158790" y="8982"/>
                    </a:lnTo>
                    <a:lnTo>
                      <a:pt x="195122" y="33477"/>
                    </a:lnTo>
                    <a:lnTo>
                      <a:pt x="219617" y="69809"/>
                    </a:lnTo>
                    <a:lnTo>
                      <a:pt x="228600" y="114300"/>
                    </a:lnTo>
                    <a:lnTo>
                      <a:pt x="219617" y="158790"/>
                    </a:lnTo>
                    <a:lnTo>
                      <a:pt x="195122" y="195122"/>
                    </a:lnTo>
                    <a:lnTo>
                      <a:pt x="158790" y="219617"/>
                    </a:lnTo>
                    <a:lnTo>
                      <a:pt x="114300" y="228600"/>
                    </a:lnTo>
                    <a:lnTo>
                      <a:pt x="69809" y="219617"/>
                    </a:lnTo>
                    <a:lnTo>
                      <a:pt x="33477" y="195122"/>
                    </a:lnTo>
                    <a:lnTo>
                      <a:pt x="8982" y="158790"/>
                    </a:lnTo>
                    <a:lnTo>
                      <a:pt x="0" y="114300"/>
                    </a:lnTo>
                    <a:close/>
                  </a:path>
                </a:pathLst>
              </a:custGeom>
              <a:noFill/>
              <a:ln cap="flat" cmpd="sng" w="12700">
                <a:solidFill>
                  <a:srgbClr val="4A7EB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1" name="Google Shape;1371;p29"/>
              <p:cNvSpPr/>
              <p:nvPr/>
            </p:nvSpPr>
            <p:spPr>
              <a:xfrm>
                <a:off x="2692400" y="4762500"/>
                <a:ext cx="355600" cy="368300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2" name="Google Shape;1372;p29"/>
              <p:cNvSpPr/>
              <p:nvPr/>
            </p:nvSpPr>
            <p:spPr>
              <a:xfrm>
                <a:off x="2755900" y="4806950"/>
                <a:ext cx="228600" cy="22860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3" name="Google Shape;1373;p29"/>
              <p:cNvSpPr/>
              <p:nvPr/>
            </p:nvSpPr>
            <p:spPr>
              <a:xfrm>
                <a:off x="2755900" y="4806950"/>
                <a:ext cx="228600" cy="228600"/>
              </a:xfrm>
              <a:custGeom>
                <a:rect b="b" l="l" r="r" t="t"/>
                <a:pathLst>
                  <a:path extrusionOk="0" h="228600" w="228600">
                    <a:moveTo>
                      <a:pt x="0" y="114300"/>
                    </a:moveTo>
                    <a:lnTo>
                      <a:pt x="8982" y="69809"/>
                    </a:lnTo>
                    <a:lnTo>
                      <a:pt x="33477" y="33477"/>
                    </a:lnTo>
                    <a:lnTo>
                      <a:pt x="69809" y="8982"/>
                    </a:lnTo>
                    <a:lnTo>
                      <a:pt x="114300" y="0"/>
                    </a:lnTo>
                    <a:lnTo>
                      <a:pt x="158790" y="8982"/>
                    </a:lnTo>
                    <a:lnTo>
                      <a:pt x="195122" y="33477"/>
                    </a:lnTo>
                    <a:lnTo>
                      <a:pt x="219617" y="69809"/>
                    </a:lnTo>
                    <a:lnTo>
                      <a:pt x="228600" y="114300"/>
                    </a:lnTo>
                    <a:lnTo>
                      <a:pt x="219617" y="158790"/>
                    </a:lnTo>
                    <a:lnTo>
                      <a:pt x="195122" y="195122"/>
                    </a:lnTo>
                    <a:lnTo>
                      <a:pt x="158790" y="219617"/>
                    </a:lnTo>
                    <a:lnTo>
                      <a:pt x="114300" y="228600"/>
                    </a:lnTo>
                    <a:lnTo>
                      <a:pt x="69809" y="219617"/>
                    </a:lnTo>
                    <a:lnTo>
                      <a:pt x="33477" y="195122"/>
                    </a:lnTo>
                    <a:lnTo>
                      <a:pt x="8982" y="158790"/>
                    </a:lnTo>
                    <a:lnTo>
                      <a:pt x="0" y="114300"/>
                    </a:lnTo>
                    <a:close/>
                  </a:path>
                </a:pathLst>
              </a:custGeom>
              <a:noFill/>
              <a:ln cap="flat" cmpd="sng" w="12700">
                <a:solidFill>
                  <a:srgbClr val="4A7EB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4" name="Google Shape;1374;p29"/>
              <p:cNvSpPr/>
              <p:nvPr/>
            </p:nvSpPr>
            <p:spPr>
              <a:xfrm>
                <a:off x="3390900" y="4762500"/>
                <a:ext cx="368300" cy="368300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5" name="Google Shape;1375;p29"/>
              <p:cNvSpPr/>
              <p:nvPr/>
            </p:nvSpPr>
            <p:spPr>
              <a:xfrm>
                <a:off x="3462782" y="4806950"/>
                <a:ext cx="228600" cy="22860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6" name="Google Shape;1376;p29"/>
              <p:cNvSpPr/>
              <p:nvPr/>
            </p:nvSpPr>
            <p:spPr>
              <a:xfrm>
                <a:off x="3456432" y="4800600"/>
                <a:ext cx="241300" cy="241300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7" name="Google Shape;1377;p29"/>
              <p:cNvSpPr/>
              <p:nvPr/>
            </p:nvSpPr>
            <p:spPr>
              <a:xfrm>
                <a:off x="4191000" y="4762500"/>
                <a:ext cx="355600" cy="368300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8" name="Google Shape;1378;p29"/>
              <p:cNvSpPr/>
              <p:nvPr/>
            </p:nvSpPr>
            <p:spPr>
              <a:xfrm>
                <a:off x="4254500" y="4806950"/>
                <a:ext cx="228600" cy="22860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9" name="Google Shape;1379;p29"/>
              <p:cNvSpPr/>
              <p:nvPr/>
            </p:nvSpPr>
            <p:spPr>
              <a:xfrm>
                <a:off x="4248150" y="4800600"/>
                <a:ext cx="241300" cy="24130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0" name="Google Shape;1380;p29"/>
              <p:cNvSpPr/>
              <p:nvPr/>
            </p:nvSpPr>
            <p:spPr>
              <a:xfrm>
                <a:off x="4737100" y="4762500"/>
                <a:ext cx="355600" cy="368300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1" name="Google Shape;1381;p29"/>
              <p:cNvSpPr/>
              <p:nvPr/>
            </p:nvSpPr>
            <p:spPr>
              <a:xfrm>
                <a:off x="4800600" y="4806950"/>
                <a:ext cx="228600" cy="22860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2" name="Google Shape;1382;p29"/>
              <p:cNvSpPr/>
              <p:nvPr/>
            </p:nvSpPr>
            <p:spPr>
              <a:xfrm>
                <a:off x="4794250" y="4800600"/>
                <a:ext cx="241300" cy="241300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3" name="Google Shape;1383;p29"/>
              <p:cNvSpPr/>
              <p:nvPr/>
            </p:nvSpPr>
            <p:spPr>
              <a:xfrm>
                <a:off x="5257800" y="3759200"/>
                <a:ext cx="368300" cy="368300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4" name="Google Shape;1384;p29"/>
              <p:cNvSpPr/>
              <p:nvPr/>
            </p:nvSpPr>
            <p:spPr>
              <a:xfrm>
                <a:off x="5316689" y="3803650"/>
                <a:ext cx="241300" cy="24130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5" name="Google Shape;1385;p29"/>
              <p:cNvSpPr/>
              <p:nvPr/>
            </p:nvSpPr>
            <p:spPr>
              <a:xfrm>
                <a:off x="5727700" y="3759200"/>
                <a:ext cx="355600" cy="368300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6" name="Google Shape;1386;p29"/>
              <p:cNvSpPr/>
              <p:nvPr/>
            </p:nvSpPr>
            <p:spPr>
              <a:xfrm>
                <a:off x="5784850" y="3803650"/>
                <a:ext cx="241300" cy="241300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7" name="Google Shape;1387;p29"/>
              <p:cNvSpPr/>
              <p:nvPr/>
            </p:nvSpPr>
            <p:spPr>
              <a:xfrm>
                <a:off x="6032500" y="3759200"/>
                <a:ext cx="368300" cy="368300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8" name="Google Shape;1388;p29"/>
              <p:cNvSpPr/>
              <p:nvPr/>
            </p:nvSpPr>
            <p:spPr>
              <a:xfrm>
                <a:off x="6102286" y="3803650"/>
                <a:ext cx="241300" cy="24130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9" name="Google Shape;1389;p29"/>
              <p:cNvSpPr/>
              <p:nvPr/>
            </p:nvSpPr>
            <p:spPr>
              <a:xfrm>
                <a:off x="4508500" y="3759200"/>
                <a:ext cx="355600" cy="368300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0" name="Google Shape;1390;p29"/>
              <p:cNvSpPr/>
              <p:nvPr/>
            </p:nvSpPr>
            <p:spPr>
              <a:xfrm>
                <a:off x="4565650" y="3803650"/>
                <a:ext cx="241300" cy="241300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1" name="Google Shape;1391;p29"/>
              <p:cNvSpPr/>
              <p:nvPr/>
            </p:nvSpPr>
            <p:spPr>
              <a:xfrm>
                <a:off x="4076700" y="3759200"/>
                <a:ext cx="355600" cy="368300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2" name="Google Shape;1392;p29"/>
              <p:cNvSpPr/>
              <p:nvPr/>
            </p:nvSpPr>
            <p:spPr>
              <a:xfrm>
                <a:off x="4133850" y="3803650"/>
                <a:ext cx="241300" cy="24130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93" name="Google Shape;1393;p29"/>
            <p:cNvSpPr txBox="1"/>
            <p:nvPr/>
          </p:nvSpPr>
          <p:spPr>
            <a:xfrm>
              <a:off x="1143000" y="4800600"/>
              <a:ext cx="14734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y=0 (benign)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94" name="Google Shape;1394;p29"/>
            <p:cNvSpPr txBox="1"/>
            <p:nvPr/>
          </p:nvSpPr>
          <p:spPr>
            <a:xfrm>
              <a:off x="914400" y="3516868"/>
              <a:ext cx="178125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y=1 (malignant)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95" name="Google Shape;1395;p29"/>
            <p:cNvSpPr txBox="1"/>
            <p:nvPr/>
          </p:nvSpPr>
          <p:spPr>
            <a:xfrm>
              <a:off x="5029200" y="5257800"/>
              <a:ext cx="168930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Tumor Size (x)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96" name="Google Shape;1396;p29"/>
            <p:cNvSpPr txBox="1"/>
            <p:nvPr/>
          </p:nvSpPr>
          <p:spPr>
            <a:xfrm>
              <a:off x="5638800" y="2971800"/>
              <a:ext cx="28050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Cancer (benign / malignant)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7" name="Google Shape;1397;p29"/>
          <p:cNvSpPr txBox="1"/>
          <p:nvPr/>
        </p:nvSpPr>
        <p:spPr>
          <a:xfrm>
            <a:off x="1988160" y="6163620"/>
            <a:ext cx="2682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b="0" i="0" lang="en-US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Slide Credit: Eric Eaton</a:t>
            </a:r>
            <a:endParaRPr b="0" i="0" sz="16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30"/>
          <p:cNvSpPr txBox="1"/>
          <p:nvPr>
            <p:ph idx="2" type="body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Introduction to Machine Learning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000">
                <a:solidFill>
                  <a:srgbClr val="C00000"/>
                </a:solidFill>
              </a:rPr>
              <a:t>Supervised Learning: Classification</a:t>
            </a:r>
            <a:endParaRPr sz="2000">
              <a:solidFill>
                <a:srgbClr val="C00000"/>
              </a:solidFill>
            </a:endParaRPr>
          </a:p>
        </p:txBody>
      </p:sp>
      <p:sp>
        <p:nvSpPr>
          <p:cNvPr id="1403" name="Google Shape;1403;p30"/>
          <p:cNvSpPr/>
          <p:nvPr/>
        </p:nvSpPr>
        <p:spPr>
          <a:xfrm>
            <a:off x="609600" y="1935480"/>
            <a:ext cx="7162800" cy="1405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581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 (</a:t>
            </a: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baseline="-2500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b="0" baseline="-2500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), (</a:t>
            </a: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baseline="-2500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b="0" baseline="-2500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), ..., (</a:t>
            </a: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baseline="-2500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b="0" baseline="-2500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58140" marR="0" rtl="0" algn="l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 a function </a:t>
            </a: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to predict </a:t>
            </a: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 </a:t>
            </a: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72440" marR="0" rtl="0" algn="l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categorical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4" name="Google Shape;1404;p30"/>
          <p:cNvGrpSpPr/>
          <p:nvPr/>
        </p:nvGrpSpPr>
        <p:grpSpPr>
          <a:xfrm>
            <a:off x="601980" y="3340993"/>
            <a:ext cx="8191744" cy="2655332"/>
            <a:chOff x="914400" y="2971800"/>
            <a:chExt cx="8191744" cy="2655332"/>
          </a:xfrm>
        </p:grpSpPr>
        <p:grpSp>
          <p:nvGrpSpPr>
            <p:cNvPr id="1405" name="Google Shape;1405;p30"/>
            <p:cNvGrpSpPr/>
            <p:nvPr/>
          </p:nvGrpSpPr>
          <p:grpSpPr>
            <a:xfrm>
              <a:off x="2667000" y="3048000"/>
              <a:ext cx="6439144" cy="2564003"/>
              <a:chOff x="1955800" y="3406317"/>
              <a:chExt cx="4953190" cy="1972310"/>
            </a:xfrm>
          </p:grpSpPr>
          <p:sp>
            <p:nvSpPr>
              <p:cNvPr id="1406" name="Google Shape;1406;p30"/>
              <p:cNvSpPr/>
              <p:nvPr/>
            </p:nvSpPr>
            <p:spPr>
              <a:xfrm>
                <a:off x="2015702" y="3406317"/>
                <a:ext cx="171450" cy="1972310"/>
              </a:xfrm>
              <a:custGeom>
                <a:rect b="b" l="l" r="r" t="t"/>
                <a:pathLst>
                  <a:path extrusionOk="0" h="1972310" w="171450">
                    <a:moveTo>
                      <a:pt x="104625" y="108267"/>
                    </a:moveTo>
                    <a:lnTo>
                      <a:pt x="66525" y="108267"/>
                    </a:lnTo>
                    <a:lnTo>
                      <a:pt x="66525" y="1972132"/>
                    </a:lnTo>
                    <a:lnTo>
                      <a:pt x="104625" y="1972132"/>
                    </a:lnTo>
                    <a:lnTo>
                      <a:pt x="104625" y="108267"/>
                    </a:lnTo>
                    <a:close/>
                  </a:path>
                  <a:path extrusionOk="0" h="1972310" w="171450">
                    <a:moveTo>
                      <a:pt x="85575" y="0"/>
                    </a:moveTo>
                    <a:lnTo>
                      <a:pt x="2441" y="142506"/>
                    </a:lnTo>
                    <a:lnTo>
                      <a:pt x="0" y="149668"/>
                    </a:lnTo>
                    <a:lnTo>
                      <a:pt x="474" y="156956"/>
                    </a:lnTo>
                    <a:lnTo>
                      <a:pt x="3646" y="163534"/>
                    </a:lnTo>
                    <a:lnTo>
                      <a:pt x="9299" y="168567"/>
                    </a:lnTo>
                    <a:lnTo>
                      <a:pt x="16455" y="171006"/>
                    </a:lnTo>
                    <a:lnTo>
                      <a:pt x="23742" y="170529"/>
                    </a:lnTo>
                    <a:lnTo>
                      <a:pt x="30319" y="167356"/>
                    </a:lnTo>
                    <a:lnTo>
                      <a:pt x="35347" y="161709"/>
                    </a:lnTo>
                    <a:lnTo>
                      <a:pt x="66525" y="108267"/>
                    </a:lnTo>
                    <a:lnTo>
                      <a:pt x="148725" y="108267"/>
                    </a:lnTo>
                    <a:lnTo>
                      <a:pt x="85575" y="0"/>
                    </a:lnTo>
                    <a:close/>
                  </a:path>
                  <a:path extrusionOk="0" h="1972310" w="171450">
                    <a:moveTo>
                      <a:pt x="148725" y="108267"/>
                    </a:moveTo>
                    <a:lnTo>
                      <a:pt x="104625" y="108267"/>
                    </a:lnTo>
                    <a:lnTo>
                      <a:pt x="135791" y="161709"/>
                    </a:lnTo>
                    <a:lnTo>
                      <a:pt x="140818" y="167356"/>
                    </a:lnTo>
                    <a:lnTo>
                      <a:pt x="147396" y="170529"/>
                    </a:lnTo>
                    <a:lnTo>
                      <a:pt x="154683" y="171006"/>
                    </a:lnTo>
                    <a:lnTo>
                      <a:pt x="161839" y="168567"/>
                    </a:lnTo>
                    <a:lnTo>
                      <a:pt x="167493" y="163534"/>
                    </a:lnTo>
                    <a:lnTo>
                      <a:pt x="170668" y="156956"/>
                    </a:lnTo>
                    <a:lnTo>
                      <a:pt x="171143" y="149668"/>
                    </a:lnTo>
                    <a:lnTo>
                      <a:pt x="168697" y="142506"/>
                    </a:lnTo>
                    <a:lnTo>
                      <a:pt x="148725" y="108267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7" name="Google Shape;1407;p30"/>
              <p:cNvSpPr/>
              <p:nvPr/>
            </p:nvSpPr>
            <p:spPr>
              <a:xfrm>
                <a:off x="1962975" y="4834915"/>
                <a:ext cx="4946015" cy="172085"/>
              </a:xfrm>
              <a:custGeom>
                <a:rect b="b" l="l" r="r" t="t"/>
                <a:pathLst>
                  <a:path extrusionOk="0" h="172085" w="4946015">
                    <a:moveTo>
                      <a:pt x="4793665" y="0"/>
                    </a:moveTo>
                    <a:lnTo>
                      <a:pt x="4784242" y="2476"/>
                    </a:lnTo>
                    <a:lnTo>
                      <a:pt x="4780000" y="5511"/>
                    </a:lnTo>
                    <a:lnTo>
                      <a:pt x="4777346" y="10058"/>
                    </a:lnTo>
                    <a:lnTo>
                      <a:pt x="4774906" y="17220"/>
                    </a:lnTo>
                    <a:lnTo>
                      <a:pt x="4775384" y="24507"/>
                    </a:lnTo>
                    <a:lnTo>
                      <a:pt x="4778557" y="31086"/>
                    </a:lnTo>
                    <a:lnTo>
                      <a:pt x="4784204" y="36118"/>
                    </a:lnTo>
                    <a:lnTo>
                      <a:pt x="4837645" y="67284"/>
                    </a:lnTo>
                    <a:lnTo>
                      <a:pt x="0" y="67284"/>
                    </a:lnTo>
                    <a:lnTo>
                      <a:pt x="0" y="105384"/>
                    </a:lnTo>
                    <a:lnTo>
                      <a:pt x="4837645" y="105384"/>
                    </a:lnTo>
                    <a:lnTo>
                      <a:pt x="4784204" y="136550"/>
                    </a:lnTo>
                    <a:lnTo>
                      <a:pt x="4778557" y="141583"/>
                    </a:lnTo>
                    <a:lnTo>
                      <a:pt x="4775384" y="148161"/>
                    </a:lnTo>
                    <a:lnTo>
                      <a:pt x="4774906" y="155449"/>
                    </a:lnTo>
                    <a:lnTo>
                      <a:pt x="4777346" y="162610"/>
                    </a:lnTo>
                    <a:lnTo>
                      <a:pt x="4782379" y="168257"/>
                    </a:lnTo>
                    <a:lnTo>
                      <a:pt x="4788957" y="171430"/>
                    </a:lnTo>
                    <a:lnTo>
                      <a:pt x="4796245" y="171908"/>
                    </a:lnTo>
                    <a:lnTo>
                      <a:pt x="4803406" y="169468"/>
                    </a:lnTo>
                    <a:lnTo>
                      <a:pt x="4945913" y="86334"/>
                    </a:lnTo>
                    <a:lnTo>
                      <a:pt x="4798860" y="558"/>
                    </a:lnTo>
                    <a:lnTo>
                      <a:pt x="4793665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8" name="Google Shape;1408;p30"/>
              <p:cNvSpPr/>
              <p:nvPr/>
            </p:nvSpPr>
            <p:spPr>
              <a:xfrm>
                <a:off x="1955800" y="3930650"/>
                <a:ext cx="266700" cy="0"/>
              </a:xfrm>
              <a:custGeom>
                <a:rect b="b" l="l" r="r" t="t"/>
                <a:pathLst>
                  <a:path extrusionOk="0" h="120000" w="266700">
                    <a:moveTo>
                      <a:pt x="0" y="0"/>
                    </a:moveTo>
                    <a:lnTo>
                      <a:pt x="266700" y="0"/>
                    </a:lnTo>
                  </a:path>
                </a:pathLst>
              </a:custGeom>
              <a:noFill/>
              <a:ln cap="flat" cmpd="sng" w="38100">
                <a:solidFill>
                  <a:srgbClr val="7F7F7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9" name="Google Shape;1409;p30"/>
              <p:cNvSpPr/>
              <p:nvPr/>
            </p:nvSpPr>
            <p:spPr>
              <a:xfrm>
                <a:off x="2311400" y="4762500"/>
                <a:ext cx="355600" cy="368300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0" name="Google Shape;1410;p30"/>
              <p:cNvSpPr/>
              <p:nvPr/>
            </p:nvSpPr>
            <p:spPr>
              <a:xfrm>
                <a:off x="2374900" y="4806950"/>
                <a:ext cx="228600" cy="22860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1" name="Google Shape;1411;p30"/>
              <p:cNvSpPr/>
              <p:nvPr/>
            </p:nvSpPr>
            <p:spPr>
              <a:xfrm>
                <a:off x="2368550" y="4800600"/>
                <a:ext cx="241300" cy="24130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2" name="Google Shape;1412;p30"/>
              <p:cNvSpPr/>
              <p:nvPr/>
            </p:nvSpPr>
            <p:spPr>
              <a:xfrm>
                <a:off x="2882900" y="4762500"/>
                <a:ext cx="355600" cy="368300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3" name="Google Shape;1413;p30"/>
              <p:cNvSpPr/>
              <p:nvPr/>
            </p:nvSpPr>
            <p:spPr>
              <a:xfrm>
                <a:off x="2946400" y="4806950"/>
                <a:ext cx="228600" cy="22860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4" name="Google Shape;1414;p30"/>
              <p:cNvSpPr/>
              <p:nvPr/>
            </p:nvSpPr>
            <p:spPr>
              <a:xfrm>
                <a:off x="2946400" y="4806950"/>
                <a:ext cx="228600" cy="228600"/>
              </a:xfrm>
              <a:custGeom>
                <a:rect b="b" l="l" r="r" t="t"/>
                <a:pathLst>
                  <a:path extrusionOk="0" h="228600" w="228600">
                    <a:moveTo>
                      <a:pt x="0" y="114300"/>
                    </a:moveTo>
                    <a:lnTo>
                      <a:pt x="8982" y="69809"/>
                    </a:lnTo>
                    <a:lnTo>
                      <a:pt x="33477" y="33477"/>
                    </a:lnTo>
                    <a:lnTo>
                      <a:pt x="69809" y="8982"/>
                    </a:lnTo>
                    <a:lnTo>
                      <a:pt x="114300" y="0"/>
                    </a:lnTo>
                    <a:lnTo>
                      <a:pt x="158790" y="8982"/>
                    </a:lnTo>
                    <a:lnTo>
                      <a:pt x="195122" y="33477"/>
                    </a:lnTo>
                    <a:lnTo>
                      <a:pt x="219617" y="69809"/>
                    </a:lnTo>
                    <a:lnTo>
                      <a:pt x="228600" y="114300"/>
                    </a:lnTo>
                    <a:lnTo>
                      <a:pt x="219617" y="158790"/>
                    </a:lnTo>
                    <a:lnTo>
                      <a:pt x="195122" y="195122"/>
                    </a:lnTo>
                    <a:lnTo>
                      <a:pt x="158790" y="219617"/>
                    </a:lnTo>
                    <a:lnTo>
                      <a:pt x="114300" y="228600"/>
                    </a:lnTo>
                    <a:lnTo>
                      <a:pt x="69809" y="219617"/>
                    </a:lnTo>
                    <a:lnTo>
                      <a:pt x="33477" y="195122"/>
                    </a:lnTo>
                    <a:lnTo>
                      <a:pt x="8982" y="158790"/>
                    </a:lnTo>
                    <a:lnTo>
                      <a:pt x="0" y="114300"/>
                    </a:lnTo>
                    <a:close/>
                  </a:path>
                </a:pathLst>
              </a:custGeom>
              <a:noFill/>
              <a:ln cap="flat" cmpd="sng" w="12700">
                <a:solidFill>
                  <a:srgbClr val="4A7EB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5" name="Google Shape;1415;p30"/>
              <p:cNvSpPr/>
              <p:nvPr/>
            </p:nvSpPr>
            <p:spPr>
              <a:xfrm>
                <a:off x="2692400" y="4762500"/>
                <a:ext cx="355600" cy="368300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6" name="Google Shape;1416;p30"/>
              <p:cNvSpPr/>
              <p:nvPr/>
            </p:nvSpPr>
            <p:spPr>
              <a:xfrm>
                <a:off x="2755900" y="4806950"/>
                <a:ext cx="228600" cy="22860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7" name="Google Shape;1417;p30"/>
              <p:cNvSpPr/>
              <p:nvPr/>
            </p:nvSpPr>
            <p:spPr>
              <a:xfrm>
                <a:off x="2755900" y="4806950"/>
                <a:ext cx="228600" cy="228600"/>
              </a:xfrm>
              <a:custGeom>
                <a:rect b="b" l="l" r="r" t="t"/>
                <a:pathLst>
                  <a:path extrusionOk="0" h="228600" w="228600">
                    <a:moveTo>
                      <a:pt x="0" y="114300"/>
                    </a:moveTo>
                    <a:lnTo>
                      <a:pt x="8982" y="69809"/>
                    </a:lnTo>
                    <a:lnTo>
                      <a:pt x="33477" y="33477"/>
                    </a:lnTo>
                    <a:lnTo>
                      <a:pt x="69809" y="8982"/>
                    </a:lnTo>
                    <a:lnTo>
                      <a:pt x="114300" y="0"/>
                    </a:lnTo>
                    <a:lnTo>
                      <a:pt x="158790" y="8982"/>
                    </a:lnTo>
                    <a:lnTo>
                      <a:pt x="195122" y="33477"/>
                    </a:lnTo>
                    <a:lnTo>
                      <a:pt x="219617" y="69809"/>
                    </a:lnTo>
                    <a:lnTo>
                      <a:pt x="228600" y="114300"/>
                    </a:lnTo>
                    <a:lnTo>
                      <a:pt x="219617" y="158790"/>
                    </a:lnTo>
                    <a:lnTo>
                      <a:pt x="195122" y="195122"/>
                    </a:lnTo>
                    <a:lnTo>
                      <a:pt x="158790" y="219617"/>
                    </a:lnTo>
                    <a:lnTo>
                      <a:pt x="114300" y="228600"/>
                    </a:lnTo>
                    <a:lnTo>
                      <a:pt x="69809" y="219617"/>
                    </a:lnTo>
                    <a:lnTo>
                      <a:pt x="33477" y="195122"/>
                    </a:lnTo>
                    <a:lnTo>
                      <a:pt x="8982" y="158790"/>
                    </a:lnTo>
                    <a:lnTo>
                      <a:pt x="0" y="114300"/>
                    </a:lnTo>
                    <a:close/>
                  </a:path>
                </a:pathLst>
              </a:custGeom>
              <a:noFill/>
              <a:ln cap="flat" cmpd="sng" w="12700">
                <a:solidFill>
                  <a:srgbClr val="4A7EB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8" name="Google Shape;1418;p30"/>
              <p:cNvSpPr/>
              <p:nvPr/>
            </p:nvSpPr>
            <p:spPr>
              <a:xfrm>
                <a:off x="3390900" y="4762500"/>
                <a:ext cx="368300" cy="368300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9" name="Google Shape;1419;p30"/>
              <p:cNvSpPr/>
              <p:nvPr/>
            </p:nvSpPr>
            <p:spPr>
              <a:xfrm>
                <a:off x="3462782" y="4806950"/>
                <a:ext cx="228600" cy="22860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0" name="Google Shape;1420;p30"/>
              <p:cNvSpPr/>
              <p:nvPr/>
            </p:nvSpPr>
            <p:spPr>
              <a:xfrm>
                <a:off x="3456432" y="4800600"/>
                <a:ext cx="241300" cy="241300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1" name="Google Shape;1421;p30"/>
              <p:cNvSpPr/>
              <p:nvPr/>
            </p:nvSpPr>
            <p:spPr>
              <a:xfrm>
                <a:off x="4191000" y="4762500"/>
                <a:ext cx="355600" cy="368300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2" name="Google Shape;1422;p30"/>
              <p:cNvSpPr/>
              <p:nvPr/>
            </p:nvSpPr>
            <p:spPr>
              <a:xfrm>
                <a:off x="4254500" y="4806950"/>
                <a:ext cx="228600" cy="22860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3" name="Google Shape;1423;p30"/>
              <p:cNvSpPr/>
              <p:nvPr/>
            </p:nvSpPr>
            <p:spPr>
              <a:xfrm>
                <a:off x="4248150" y="4800600"/>
                <a:ext cx="241300" cy="24130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4" name="Google Shape;1424;p30"/>
              <p:cNvSpPr/>
              <p:nvPr/>
            </p:nvSpPr>
            <p:spPr>
              <a:xfrm>
                <a:off x="4737100" y="4762500"/>
                <a:ext cx="355600" cy="368300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5" name="Google Shape;1425;p30"/>
              <p:cNvSpPr/>
              <p:nvPr/>
            </p:nvSpPr>
            <p:spPr>
              <a:xfrm>
                <a:off x="4800600" y="4806950"/>
                <a:ext cx="228600" cy="22860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6" name="Google Shape;1426;p30"/>
              <p:cNvSpPr/>
              <p:nvPr/>
            </p:nvSpPr>
            <p:spPr>
              <a:xfrm>
                <a:off x="4794250" y="4800600"/>
                <a:ext cx="241300" cy="241300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7" name="Google Shape;1427;p30"/>
              <p:cNvSpPr/>
              <p:nvPr/>
            </p:nvSpPr>
            <p:spPr>
              <a:xfrm>
                <a:off x="5257800" y="3759200"/>
                <a:ext cx="368300" cy="368300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8" name="Google Shape;1428;p30"/>
              <p:cNvSpPr/>
              <p:nvPr/>
            </p:nvSpPr>
            <p:spPr>
              <a:xfrm>
                <a:off x="5316689" y="3803650"/>
                <a:ext cx="241300" cy="24130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9" name="Google Shape;1429;p30"/>
              <p:cNvSpPr/>
              <p:nvPr/>
            </p:nvSpPr>
            <p:spPr>
              <a:xfrm>
                <a:off x="5727700" y="3759200"/>
                <a:ext cx="355600" cy="368300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0" name="Google Shape;1430;p30"/>
              <p:cNvSpPr/>
              <p:nvPr/>
            </p:nvSpPr>
            <p:spPr>
              <a:xfrm>
                <a:off x="5784850" y="3803650"/>
                <a:ext cx="241300" cy="241300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1" name="Google Shape;1431;p30"/>
              <p:cNvSpPr/>
              <p:nvPr/>
            </p:nvSpPr>
            <p:spPr>
              <a:xfrm>
                <a:off x="6032500" y="3759200"/>
                <a:ext cx="368300" cy="368300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2" name="Google Shape;1432;p30"/>
              <p:cNvSpPr/>
              <p:nvPr/>
            </p:nvSpPr>
            <p:spPr>
              <a:xfrm>
                <a:off x="6102286" y="3803650"/>
                <a:ext cx="241300" cy="24130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3" name="Google Shape;1433;p30"/>
              <p:cNvSpPr/>
              <p:nvPr/>
            </p:nvSpPr>
            <p:spPr>
              <a:xfrm>
                <a:off x="4508500" y="3759200"/>
                <a:ext cx="355600" cy="368300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4" name="Google Shape;1434;p30"/>
              <p:cNvSpPr/>
              <p:nvPr/>
            </p:nvSpPr>
            <p:spPr>
              <a:xfrm>
                <a:off x="4565650" y="3803650"/>
                <a:ext cx="241300" cy="241300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5" name="Google Shape;1435;p30"/>
              <p:cNvSpPr/>
              <p:nvPr/>
            </p:nvSpPr>
            <p:spPr>
              <a:xfrm>
                <a:off x="4076700" y="3759200"/>
                <a:ext cx="355600" cy="368300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6" name="Google Shape;1436;p30"/>
              <p:cNvSpPr/>
              <p:nvPr/>
            </p:nvSpPr>
            <p:spPr>
              <a:xfrm>
                <a:off x="4133850" y="3803650"/>
                <a:ext cx="241300" cy="24130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37" name="Google Shape;1437;p30"/>
            <p:cNvSpPr txBox="1"/>
            <p:nvPr/>
          </p:nvSpPr>
          <p:spPr>
            <a:xfrm>
              <a:off x="1143000" y="4800600"/>
              <a:ext cx="14734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y=0 (benign)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38" name="Google Shape;1438;p30"/>
            <p:cNvSpPr txBox="1"/>
            <p:nvPr/>
          </p:nvSpPr>
          <p:spPr>
            <a:xfrm>
              <a:off x="914400" y="3516868"/>
              <a:ext cx="178125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y=1 (malignant)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39" name="Google Shape;1439;p30"/>
            <p:cNvSpPr txBox="1"/>
            <p:nvPr/>
          </p:nvSpPr>
          <p:spPr>
            <a:xfrm>
              <a:off x="5029200" y="5257800"/>
              <a:ext cx="168930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Tumor Size (x)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40" name="Google Shape;1440;p30"/>
            <p:cNvSpPr txBox="1"/>
            <p:nvPr/>
          </p:nvSpPr>
          <p:spPr>
            <a:xfrm>
              <a:off x="5638800" y="2971800"/>
              <a:ext cx="28050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Cancer (benign / malignant)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1" name="Google Shape;1441;p30"/>
          <p:cNvGrpSpPr/>
          <p:nvPr/>
        </p:nvGrpSpPr>
        <p:grpSpPr>
          <a:xfrm>
            <a:off x="2383237" y="5716330"/>
            <a:ext cx="6429820" cy="1205230"/>
            <a:chOff x="3359785" y="5715000"/>
            <a:chExt cx="4946015" cy="927100"/>
          </a:xfrm>
        </p:grpSpPr>
        <p:sp>
          <p:nvSpPr>
            <p:cNvPr id="1442" name="Google Shape;1442;p30"/>
            <p:cNvSpPr/>
            <p:nvPr/>
          </p:nvSpPr>
          <p:spPr>
            <a:xfrm>
              <a:off x="3359785" y="6076078"/>
              <a:ext cx="4946015" cy="172085"/>
            </a:xfrm>
            <a:custGeom>
              <a:rect b="b" l="l" r="r" t="t"/>
              <a:pathLst>
                <a:path extrusionOk="0" h="172085" w="4946015">
                  <a:moveTo>
                    <a:pt x="4793665" y="0"/>
                  </a:moveTo>
                  <a:lnTo>
                    <a:pt x="4784242" y="2481"/>
                  </a:lnTo>
                  <a:lnTo>
                    <a:pt x="4780000" y="5520"/>
                  </a:lnTo>
                  <a:lnTo>
                    <a:pt x="4777346" y="10064"/>
                  </a:lnTo>
                  <a:lnTo>
                    <a:pt x="4774906" y="17223"/>
                  </a:lnTo>
                  <a:lnTo>
                    <a:pt x="4775384" y="24511"/>
                  </a:lnTo>
                  <a:lnTo>
                    <a:pt x="4778557" y="31088"/>
                  </a:lnTo>
                  <a:lnTo>
                    <a:pt x="4784204" y="36118"/>
                  </a:lnTo>
                  <a:lnTo>
                    <a:pt x="4837645" y="67288"/>
                  </a:lnTo>
                  <a:lnTo>
                    <a:pt x="0" y="67288"/>
                  </a:lnTo>
                  <a:lnTo>
                    <a:pt x="0" y="105388"/>
                  </a:lnTo>
                  <a:lnTo>
                    <a:pt x="4837645" y="105388"/>
                  </a:lnTo>
                  <a:lnTo>
                    <a:pt x="4784204" y="136558"/>
                  </a:lnTo>
                  <a:lnTo>
                    <a:pt x="4778557" y="141587"/>
                  </a:lnTo>
                  <a:lnTo>
                    <a:pt x="4775384" y="148164"/>
                  </a:lnTo>
                  <a:lnTo>
                    <a:pt x="4774906" y="155452"/>
                  </a:lnTo>
                  <a:lnTo>
                    <a:pt x="4777346" y="162612"/>
                  </a:lnTo>
                  <a:lnTo>
                    <a:pt x="4782379" y="168262"/>
                  </a:lnTo>
                  <a:lnTo>
                    <a:pt x="4788957" y="171436"/>
                  </a:lnTo>
                  <a:lnTo>
                    <a:pt x="4796245" y="171911"/>
                  </a:lnTo>
                  <a:lnTo>
                    <a:pt x="4803406" y="169467"/>
                  </a:lnTo>
                  <a:lnTo>
                    <a:pt x="4945913" y="86338"/>
                  </a:lnTo>
                  <a:lnTo>
                    <a:pt x="4798860" y="557"/>
                  </a:lnTo>
                  <a:lnTo>
                    <a:pt x="4793665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30"/>
            <p:cNvSpPr/>
            <p:nvPr/>
          </p:nvSpPr>
          <p:spPr>
            <a:xfrm>
              <a:off x="3695510" y="6019800"/>
              <a:ext cx="368300" cy="3683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30"/>
            <p:cNvSpPr/>
            <p:nvPr/>
          </p:nvSpPr>
          <p:spPr>
            <a:xfrm>
              <a:off x="3767392" y="6060817"/>
              <a:ext cx="228600" cy="228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30"/>
            <p:cNvSpPr/>
            <p:nvPr/>
          </p:nvSpPr>
          <p:spPr>
            <a:xfrm>
              <a:off x="3761042" y="6054467"/>
              <a:ext cx="241300" cy="241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30"/>
            <p:cNvSpPr/>
            <p:nvPr/>
          </p:nvSpPr>
          <p:spPr>
            <a:xfrm>
              <a:off x="4267010" y="6019800"/>
              <a:ext cx="368300" cy="3683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30"/>
            <p:cNvSpPr/>
            <p:nvPr/>
          </p:nvSpPr>
          <p:spPr>
            <a:xfrm>
              <a:off x="4338892" y="6060817"/>
              <a:ext cx="228600" cy="228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30"/>
            <p:cNvSpPr/>
            <p:nvPr/>
          </p:nvSpPr>
          <p:spPr>
            <a:xfrm>
              <a:off x="4338892" y="6060817"/>
              <a:ext cx="228600" cy="228600"/>
            </a:xfrm>
            <a:custGeom>
              <a:rect b="b" l="l" r="r" t="t"/>
              <a:pathLst>
                <a:path extrusionOk="0" h="228600" w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cap="flat" cmpd="sng" w="12700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30"/>
            <p:cNvSpPr/>
            <p:nvPr/>
          </p:nvSpPr>
          <p:spPr>
            <a:xfrm>
              <a:off x="4076510" y="6019800"/>
              <a:ext cx="368300" cy="3683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30"/>
            <p:cNvSpPr/>
            <p:nvPr/>
          </p:nvSpPr>
          <p:spPr>
            <a:xfrm>
              <a:off x="4148392" y="6060817"/>
              <a:ext cx="228600" cy="228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30"/>
            <p:cNvSpPr/>
            <p:nvPr/>
          </p:nvSpPr>
          <p:spPr>
            <a:xfrm>
              <a:off x="4148392" y="6060817"/>
              <a:ext cx="228600" cy="228600"/>
            </a:xfrm>
            <a:custGeom>
              <a:rect b="b" l="l" r="r" t="t"/>
              <a:pathLst>
                <a:path extrusionOk="0" h="228600" w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cap="flat" cmpd="sng" w="12700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30"/>
            <p:cNvSpPr/>
            <p:nvPr/>
          </p:nvSpPr>
          <p:spPr>
            <a:xfrm>
              <a:off x="4787710" y="6019800"/>
              <a:ext cx="368300" cy="368300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30"/>
            <p:cNvSpPr/>
            <p:nvPr/>
          </p:nvSpPr>
          <p:spPr>
            <a:xfrm>
              <a:off x="4855274" y="6060817"/>
              <a:ext cx="228600" cy="228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30"/>
            <p:cNvSpPr/>
            <p:nvPr/>
          </p:nvSpPr>
          <p:spPr>
            <a:xfrm>
              <a:off x="4848924" y="6054467"/>
              <a:ext cx="241300" cy="241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30"/>
            <p:cNvSpPr/>
            <p:nvPr/>
          </p:nvSpPr>
          <p:spPr>
            <a:xfrm>
              <a:off x="5575110" y="6019800"/>
              <a:ext cx="368300" cy="3683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30"/>
            <p:cNvSpPr/>
            <p:nvPr/>
          </p:nvSpPr>
          <p:spPr>
            <a:xfrm>
              <a:off x="5646992" y="6060817"/>
              <a:ext cx="228600" cy="228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30"/>
            <p:cNvSpPr/>
            <p:nvPr/>
          </p:nvSpPr>
          <p:spPr>
            <a:xfrm>
              <a:off x="5646992" y="6060817"/>
              <a:ext cx="228600" cy="228600"/>
            </a:xfrm>
            <a:custGeom>
              <a:rect b="b" l="l" r="r" t="t"/>
              <a:pathLst>
                <a:path extrusionOk="0" h="228600" w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cap="flat" cmpd="sng" w="12700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30"/>
            <p:cNvSpPr/>
            <p:nvPr/>
          </p:nvSpPr>
          <p:spPr>
            <a:xfrm>
              <a:off x="6121210" y="6019800"/>
              <a:ext cx="368300" cy="3683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30"/>
            <p:cNvSpPr/>
            <p:nvPr/>
          </p:nvSpPr>
          <p:spPr>
            <a:xfrm>
              <a:off x="6193092" y="6060817"/>
              <a:ext cx="228600" cy="228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30"/>
            <p:cNvSpPr/>
            <p:nvPr/>
          </p:nvSpPr>
          <p:spPr>
            <a:xfrm>
              <a:off x="6193092" y="6060817"/>
              <a:ext cx="228600" cy="228600"/>
            </a:xfrm>
            <a:custGeom>
              <a:rect b="b" l="l" r="r" t="t"/>
              <a:pathLst>
                <a:path extrusionOk="0" h="228600" w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cap="flat" cmpd="sng" w="12700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30"/>
            <p:cNvSpPr/>
            <p:nvPr/>
          </p:nvSpPr>
          <p:spPr>
            <a:xfrm>
              <a:off x="6654610" y="6032500"/>
              <a:ext cx="368300" cy="36830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30"/>
            <p:cNvSpPr/>
            <p:nvPr/>
          </p:nvSpPr>
          <p:spPr>
            <a:xfrm>
              <a:off x="6713499" y="6067167"/>
              <a:ext cx="241300" cy="241300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30"/>
            <p:cNvSpPr/>
            <p:nvPr/>
          </p:nvSpPr>
          <p:spPr>
            <a:xfrm>
              <a:off x="7124510" y="6032500"/>
              <a:ext cx="355600" cy="368300"/>
            </a:xfrm>
            <a:prstGeom prst="rect">
              <a:avLst/>
            </a:prstGeom>
            <a:blipFill rotWithShape="1">
              <a:blip r:embed="rId1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30"/>
            <p:cNvSpPr/>
            <p:nvPr/>
          </p:nvSpPr>
          <p:spPr>
            <a:xfrm>
              <a:off x="7181660" y="6067167"/>
              <a:ext cx="241300" cy="241300"/>
            </a:xfrm>
            <a:prstGeom prst="rect">
              <a:avLst/>
            </a:prstGeom>
            <a:blipFill rotWithShape="1">
              <a:blip r:embed="rId1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30"/>
            <p:cNvSpPr/>
            <p:nvPr/>
          </p:nvSpPr>
          <p:spPr>
            <a:xfrm>
              <a:off x="7429310" y="6032500"/>
              <a:ext cx="368300" cy="368300"/>
            </a:xfrm>
            <a:prstGeom prst="rect">
              <a:avLst/>
            </a:prstGeom>
            <a:blipFill rotWithShape="1">
              <a:blip r:embed="rId1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30"/>
            <p:cNvSpPr/>
            <p:nvPr/>
          </p:nvSpPr>
          <p:spPr>
            <a:xfrm>
              <a:off x="7499096" y="6067167"/>
              <a:ext cx="241300" cy="241300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30"/>
            <p:cNvSpPr/>
            <p:nvPr/>
          </p:nvSpPr>
          <p:spPr>
            <a:xfrm>
              <a:off x="5905310" y="6032500"/>
              <a:ext cx="355600" cy="368300"/>
            </a:xfrm>
            <a:prstGeom prst="rect">
              <a:avLst/>
            </a:prstGeom>
            <a:blipFill rotWithShape="1">
              <a:blip r:embed="rId1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30"/>
            <p:cNvSpPr/>
            <p:nvPr/>
          </p:nvSpPr>
          <p:spPr>
            <a:xfrm>
              <a:off x="5968810" y="6073517"/>
              <a:ext cx="228600" cy="228600"/>
            </a:xfrm>
            <a:custGeom>
              <a:rect b="b" l="l" r="r" t="t"/>
              <a:pathLst>
                <a:path extrusionOk="0" h="228600" w="228600">
                  <a:moveTo>
                    <a:pt x="114300" y="0"/>
                  </a:moveTo>
                  <a:lnTo>
                    <a:pt x="69806" y="8982"/>
                  </a:lnTo>
                  <a:lnTo>
                    <a:pt x="33475" y="33477"/>
                  </a:lnTo>
                  <a:lnTo>
                    <a:pt x="8981" y="69809"/>
                  </a:lnTo>
                  <a:lnTo>
                    <a:pt x="0" y="114300"/>
                  </a:lnTo>
                  <a:lnTo>
                    <a:pt x="8981" y="158790"/>
                  </a:lnTo>
                  <a:lnTo>
                    <a:pt x="33475" y="195122"/>
                  </a:lnTo>
                  <a:lnTo>
                    <a:pt x="69806" y="219617"/>
                  </a:lnTo>
                  <a:lnTo>
                    <a:pt x="114300" y="228600"/>
                  </a:lnTo>
                  <a:lnTo>
                    <a:pt x="158793" y="219617"/>
                  </a:lnTo>
                  <a:lnTo>
                    <a:pt x="195124" y="195122"/>
                  </a:lnTo>
                  <a:lnTo>
                    <a:pt x="219618" y="158790"/>
                  </a:lnTo>
                  <a:lnTo>
                    <a:pt x="228600" y="114300"/>
                  </a:lnTo>
                  <a:lnTo>
                    <a:pt x="219618" y="69809"/>
                  </a:lnTo>
                  <a:lnTo>
                    <a:pt x="195124" y="33477"/>
                  </a:lnTo>
                  <a:lnTo>
                    <a:pt x="158793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30"/>
            <p:cNvSpPr/>
            <p:nvPr/>
          </p:nvSpPr>
          <p:spPr>
            <a:xfrm>
              <a:off x="5968810" y="6073517"/>
              <a:ext cx="228600" cy="228600"/>
            </a:xfrm>
            <a:custGeom>
              <a:rect b="b" l="l" r="r" t="t"/>
              <a:pathLst>
                <a:path extrusionOk="0" h="228600" w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cap="flat" cmpd="sng" w="12700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30"/>
            <p:cNvSpPr/>
            <p:nvPr/>
          </p:nvSpPr>
          <p:spPr>
            <a:xfrm>
              <a:off x="5473510" y="6032500"/>
              <a:ext cx="355600" cy="368300"/>
            </a:xfrm>
            <a:prstGeom prst="rect">
              <a:avLst/>
            </a:prstGeom>
            <a:blipFill rotWithShape="1">
              <a:blip r:embed="rId1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30"/>
            <p:cNvSpPr/>
            <p:nvPr/>
          </p:nvSpPr>
          <p:spPr>
            <a:xfrm>
              <a:off x="5537010" y="6073517"/>
              <a:ext cx="228600" cy="228600"/>
            </a:xfrm>
            <a:custGeom>
              <a:rect b="b" l="l" r="r" t="t"/>
              <a:pathLst>
                <a:path extrusionOk="0" h="228600" w="228600">
                  <a:moveTo>
                    <a:pt x="114300" y="0"/>
                  </a:moveTo>
                  <a:lnTo>
                    <a:pt x="69806" y="8982"/>
                  </a:lnTo>
                  <a:lnTo>
                    <a:pt x="33475" y="33477"/>
                  </a:lnTo>
                  <a:lnTo>
                    <a:pt x="8981" y="69809"/>
                  </a:lnTo>
                  <a:lnTo>
                    <a:pt x="0" y="114300"/>
                  </a:lnTo>
                  <a:lnTo>
                    <a:pt x="8981" y="158790"/>
                  </a:lnTo>
                  <a:lnTo>
                    <a:pt x="33475" y="195122"/>
                  </a:lnTo>
                  <a:lnTo>
                    <a:pt x="69806" y="219617"/>
                  </a:lnTo>
                  <a:lnTo>
                    <a:pt x="114300" y="228600"/>
                  </a:lnTo>
                  <a:lnTo>
                    <a:pt x="158793" y="219617"/>
                  </a:lnTo>
                  <a:lnTo>
                    <a:pt x="195124" y="195122"/>
                  </a:lnTo>
                  <a:lnTo>
                    <a:pt x="219618" y="158790"/>
                  </a:lnTo>
                  <a:lnTo>
                    <a:pt x="228600" y="114300"/>
                  </a:lnTo>
                  <a:lnTo>
                    <a:pt x="219618" y="69809"/>
                  </a:lnTo>
                  <a:lnTo>
                    <a:pt x="195124" y="33477"/>
                  </a:lnTo>
                  <a:lnTo>
                    <a:pt x="158793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30"/>
            <p:cNvSpPr/>
            <p:nvPr/>
          </p:nvSpPr>
          <p:spPr>
            <a:xfrm>
              <a:off x="5537010" y="6073517"/>
              <a:ext cx="228600" cy="228600"/>
            </a:xfrm>
            <a:custGeom>
              <a:rect b="b" l="l" r="r" t="t"/>
              <a:pathLst>
                <a:path extrusionOk="0" h="228600" w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cap="flat" cmpd="sng" w="12700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30"/>
            <p:cNvSpPr/>
            <p:nvPr/>
          </p:nvSpPr>
          <p:spPr>
            <a:xfrm>
              <a:off x="5892610" y="5715000"/>
              <a:ext cx="152400" cy="927100"/>
            </a:xfrm>
            <a:prstGeom prst="rect">
              <a:avLst/>
            </a:prstGeom>
            <a:blipFill rotWithShape="1">
              <a:blip r:embed="rId2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30"/>
            <p:cNvSpPr/>
            <p:nvPr/>
          </p:nvSpPr>
          <p:spPr>
            <a:xfrm>
              <a:off x="5968810" y="5753100"/>
              <a:ext cx="0" cy="796290"/>
            </a:xfrm>
            <a:custGeom>
              <a:rect b="b" l="l" r="r" t="t"/>
              <a:pathLst>
                <a:path extrusionOk="0" h="796290" w="120000">
                  <a:moveTo>
                    <a:pt x="0" y="0"/>
                  </a:moveTo>
                  <a:lnTo>
                    <a:pt x="0" y="796091"/>
                  </a:lnTo>
                </a:path>
              </a:pathLst>
            </a:custGeom>
            <a:noFill/>
            <a:ln cap="flat" cmpd="sng" w="25400">
              <a:solidFill>
                <a:srgbClr val="4F81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75" name="Google Shape;1475;p30"/>
          <p:cNvSpPr txBox="1"/>
          <p:nvPr/>
        </p:nvSpPr>
        <p:spPr>
          <a:xfrm>
            <a:off x="5568458" y="1907133"/>
            <a:ext cx="3115020" cy="64633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Learnt classifier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x&gt;T, malignant else benign</a:t>
            </a:r>
            <a:endParaRPr b="0" i="0" sz="1800" u="none" cap="none" strike="noStrik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31"/>
          <p:cNvSpPr txBox="1"/>
          <p:nvPr>
            <p:ph idx="2" type="body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Introduction to Machine Learning</a:t>
            </a:r>
            <a:endParaRPr/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en-US" sz="2000">
                <a:solidFill>
                  <a:srgbClr val="C00000"/>
                </a:solidFill>
              </a:rPr>
              <a:t>Classification Applications</a:t>
            </a:r>
            <a:endParaRPr sz="2000">
              <a:solidFill>
                <a:srgbClr val="C00000"/>
              </a:solidFill>
            </a:endParaRPr>
          </a:p>
        </p:txBody>
      </p:sp>
      <p:sp>
        <p:nvSpPr>
          <p:cNvPr id="1481" name="Google Shape;1481;p31"/>
          <p:cNvSpPr/>
          <p:nvPr/>
        </p:nvSpPr>
        <p:spPr>
          <a:xfrm>
            <a:off x="320040" y="1600200"/>
            <a:ext cx="7162800" cy="3554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30099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Google Image Classification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30099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 recognition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30099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Spam filters – Specific Controls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30099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Document tagging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30099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Fraud detection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32"/>
          <p:cNvSpPr txBox="1"/>
          <p:nvPr>
            <p:ph idx="2" type="body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Introduction to Machine Learning</a:t>
            </a:r>
            <a:endParaRPr/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en-US" sz="2000">
                <a:solidFill>
                  <a:srgbClr val="C00000"/>
                </a:solidFill>
              </a:rPr>
              <a:t>Supervised Learning: Classification</a:t>
            </a:r>
            <a:endParaRPr sz="2000">
              <a:solidFill>
                <a:srgbClr val="C00000"/>
              </a:solidFill>
            </a:endParaRPr>
          </a:p>
        </p:txBody>
      </p:sp>
      <p:sp>
        <p:nvSpPr>
          <p:cNvPr id="1487" name="Google Shape;1487;p32"/>
          <p:cNvSpPr/>
          <p:nvPr/>
        </p:nvSpPr>
        <p:spPr>
          <a:xfrm>
            <a:off x="371856" y="1861707"/>
            <a:ext cx="7162800" cy="10259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1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be multi-dimensional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– Each dimension corresponds to an attribute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8" name="Google Shape;1488;p32"/>
          <p:cNvSpPr txBox="1"/>
          <p:nvPr/>
        </p:nvSpPr>
        <p:spPr>
          <a:xfrm>
            <a:off x="5568458" y="1907133"/>
            <a:ext cx="3262432" cy="3693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Increasing Feature Dimension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9" name="Google Shape;1489;p32"/>
          <p:cNvSpPr txBox="1"/>
          <p:nvPr/>
        </p:nvSpPr>
        <p:spPr>
          <a:xfrm>
            <a:off x="5597906" y="2699262"/>
            <a:ext cx="38735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6675">
            <a:noAutofit/>
          </a:bodyPr>
          <a:lstStyle/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rebuchet MS"/>
              <a:buChar char="-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Clump Thickness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rebuchet MS"/>
              <a:buChar char="-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Uniformity of Cell Size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rebuchet MS"/>
              <a:buChar char="-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Uniformity of Cell Shape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90" name="Google Shape;1490;p32"/>
          <p:cNvGrpSpPr/>
          <p:nvPr/>
        </p:nvGrpSpPr>
        <p:grpSpPr>
          <a:xfrm>
            <a:off x="533400" y="3048000"/>
            <a:ext cx="4099900" cy="3161230"/>
            <a:chOff x="459740" y="2841536"/>
            <a:chExt cx="4099900" cy="3161230"/>
          </a:xfrm>
        </p:grpSpPr>
        <p:sp>
          <p:nvSpPr>
            <p:cNvPr id="1491" name="Google Shape;1491;p32"/>
            <p:cNvSpPr/>
            <p:nvPr/>
          </p:nvSpPr>
          <p:spPr>
            <a:xfrm>
              <a:off x="1039900" y="2841536"/>
              <a:ext cx="171450" cy="2726055"/>
            </a:xfrm>
            <a:custGeom>
              <a:rect b="b" l="l" r="r" t="t"/>
              <a:pathLst>
                <a:path extrusionOk="0" h="2726054" w="171450">
                  <a:moveTo>
                    <a:pt x="104623" y="108267"/>
                  </a:moveTo>
                  <a:lnTo>
                    <a:pt x="66523" y="108267"/>
                  </a:lnTo>
                  <a:lnTo>
                    <a:pt x="66522" y="2725623"/>
                  </a:lnTo>
                  <a:lnTo>
                    <a:pt x="104622" y="2725623"/>
                  </a:lnTo>
                  <a:lnTo>
                    <a:pt x="104623" y="108267"/>
                  </a:lnTo>
                  <a:close/>
                </a:path>
                <a:path extrusionOk="0" h="2726054" w="171450">
                  <a:moveTo>
                    <a:pt x="85573" y="0"/>
                  </a:moveTo>
                  <a:lnTo>
                    <a:pt x="2443" y="142506"/>
                  </a:lnTo>
                  <a:lnTo>
                    <a:pt x="0" y="149668"/>
                  </a:lnTo>
                  <a:lnTo>
                    <a:pt x="475" y="156956"/>
                  </a:lnTo>
                  <a:lnTo>
                    <a:pt x="3648" y="163534"/>
                  </a:lnTo>
                  <a:lnTo>
                    <a:pt x="9299" y="168567"/>
                  </a:lnTo>
                  <a:lnTo>
                    <a:pt x="16459" y="171006"/>
                  </a:lnTo>
                  <a:lnTo>
                    <a:pt x="23746" y="170529"/>
                  </a:lnTo>
                  <a:lnTo>
                    <a:pt x="30323" y="167356"/>
                  </a:lnTo>
                  <a:lnTo>
                    <a:pt x="35353" y="161709"/>
                  </a:lnTo>
                  <a:lnTo>
                    <a:pt x="66523" y="108267"/>
                  </a:lnTo>
                  <a:lnTo>
                    <a:pt x="148730" y="108267"/>
                  </a:lnTo>
                  <a:lnTo>
                    <a:pt x="85573" y="0"/>
                  </a:lnTo>
                  <a:close/>
                </a:path>
                <a:path extrusionOk="0" h="2726054" w="171450">
                  <a:moveTo>
                    <a:pt x="148730" y="108267"/>
                  </a:moveTo>
                  <a:lnTo>
                    <a:pt x="104623" y="108267"/>
                  </a:lnTo>
                  <a:lnTo>
                    <a:pt x="135793" y="161709"/>
                  </a:lnTo>
                  <a:lnTo>
                    <a:pt x="140822" y="167356"/>
                  </a:lnTo>
                  <a:lnTo>
                    <a:pt x="147399" y="170529"/>
                  </a:lnTo>
                  <a:lnTo>
                    <a:pt x="154687" y="171006"/>
                  </a:lnTo>
                  <a:lnTo>
                    <a:pt x="161847" y="168567"/>
                  </a:lnTo>
                  <a:lnTo>
                    <a:pt x="167497" y="163534"/>
                  </a:lnTo>
                  <a:lnTo>
                    <a:pt x="170671" y="156956"/>
                  </a:lnTo>
                  <a:lnTo>
                    <a:pt x="171146" y="149668"/>
                  </a:lnTo>
                  <a:lnTo>
                    <a:pt x="168703" y="142506"/>
                  </a:lnTo>
                  <a:lnTo>
                    <a:pt x="148730" y="10826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32"/>
            <p:cNvSpPr/>
            <p:nvPr/>
          </p:nvSpPr>
          <p:spPr>
            <a:xfrm>
              <a:off x="961095" y="5328424"/>
              <a:ext cx="3598545" cy="172085"/>
            </a:xfrm>
            <a:custGeom>
              <a:rect b="b" l="l" r="r" t="t"/>
              <a:pathLst>
                <a:path extrusionOk="0" h="172085" w="3598545">
                  <a:moveTo>
                    <a:pt x="3446134" y="0"/>
                  </a:moveTo>
                  <a:lnTo>
                    <a:pt x="3436698" y="2476"/>
                  </a:lnTo>
                  <a:lnTo>
                    <a:pt x="3432456" y="5511"/>
                  </a:lnTo>
                  <a:lnTo>
                    <a:pt x="3429815" y="10058"/>
                  </a:lnTo>
                  <a:lnTo>
                    <a:pt x="3427368" y="17220"/>
                  </a:lnTo>
                  <a:lnTo>
                    <a:pt x="3427842" y="24507"/>
                  </a:lnTo>
                  <a:lnTo>
                    <a:pt x="3431013" y="31086"/>
                  </a:lnTo>
                  <a:lnTo>
                    <a:pt x="3436660" y="36118"/>
                  </a:lnTo>
                  <a:lnTo>
                    <a:pt x="3490102" y="67284"/>
                  </a:lnTo>
                  <a:lnTo>
                    <a:pt x="0" y="67284"/>
                  </a:lnTo>
                  <a:lnTo>
                    <a:pt x="0" y="105384"/>
                  </a:lnTo>
                  <a:lnTo>
                    <a:pt x="3490102" y="105384"/>
                  </a:lnTo>
                  <a:lnTo>
                    <a:pt x="3436660" y="136550"/>
                  </a:lnTo>
                  <a:lnTo>
                    <a:pt x="3431013" y="141583"/>
                  </a:lnTo>
                  <a:lnTo>
                    <a:pt x="3427842" y="148161"/>
                  </a:lnTo>
                  <a:lnTo>
                    <a:pt x="3427368" y="155449"/>
                  </a:lnTo>
                  <a:lnTo>
                    <a:pt x="3429815" y="162610"/>
                  </a:lnTo>
                  <a:lnTo>
                    <a:pt x="3434840" y="168257"/>
                  </a:lnTo>
                  <a:lnTo>
                    <a:pt x="3441415" y="171430"/>
                  </a:lnTo>
                  <a:lnTo>
                    <a:pt x="3448701" y="171908"/>
                  </a:lnTo>
                  <a:lnTo>
                    <a:pt x="3455863" y="169468"/>
                  </a:lnTo>
                  <a:lnTo>
                    <a:pt x="3598369" y="86334"/>
                  </a:lnTo>
                  <a:lnTo>
                    <a:pt x="3451316" y="558"/>
                  </a:lnTo>
                  <a:lnTo>
                    <a:pt x="344613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32"/>
            <p:cNvSpPr txBox="1"/>
            <p:nvPr/>
          </p:nvSpPr>
          <p:spPr>
            <a:xfrm>
              <a:off x="2180398" y="5672566"/>
              <a:ext cx="1428433" cy="33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noAutofit/>
            </a:bodyPr>
            <a:lstStyle/>
            <a:p>
              <a:pPr indent="0" lvl="0" marL="127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Tumor Size</a:t>
              </a:r>
              <a:endParaRPr b="0" i="0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4" name="Google Shape;1494;p32"/>
            <p:cNvSpPr txBox="1"/>
            <p:nvPr/>
          </p:nvSpPr>
          <p:spPr>
            <a:xfrm>
              <a:off x="459740" y="4044200"/>
              <a:ext cx="518692" cy="33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noAutofit/>
            </a:bodyPr>
            <a:lstStyle/>
            <a:p>
              <a:pPr indent="0" lvl="0" marL="127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Age</a:t>
              </a:r>
              <a:endParaRPr b="0" i="0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5" name="Google Shape;1495;p32"/>
            <p:cNvSpPr/>
            <p:nvPr/>
          </p:nvSpPr>
          <p:spPr>
            <a:xfrm>
              <a:off x="3124200" y="4787900"/>
              <a:ext cx="368300" cy="368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32"/>
            <p:cNvSpPr/>
            <p:nvPr/>
          </p:nvSpPr>
          <p:spPr>
            <a:xfrm>
              <a:off x="3190214" y="4837671"/>
              <a:ext cx="228599" cy="228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32"/>
            <p:cNvSpPr/>
            <p:nvPr/>
          </p:nvSpPr>
          <p:spPr>
            <a:xfrm>
              <a:off x="3183864" y="4831321"/>
              <a:ext cx="241300" cy="241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32"/>
            <p:cNvSpPr/>
            <p:nvPr/>
          </p:nvSpPr>
          <p:spPr>
            <a:xfrm>
              <a:off x="1435100" y="4749800"/>
              <a:ext cx="368300" cy="3683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32"/>
            <p:cNvSpPr/>
            <p:nvPr/>
          </p:nvSpPr>
          <p:spPr>
            <a:xfrm>
              <a:off x="1506982" y="4799571"/>
              <a:ext cx="228600" cy="228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32"/>
            <p:cNvSpPr/>
            <p:nvPr/>
          </p:nvSpPr>
          <p:spPr>
            <a:xfrm>
              <a:off x="1500631" y="4793221"/>
              <a:ext cx="241300" cy="2413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32"/>
            <p:cNvSpPr/>
            <p:nvPr/>
          </p:nvSpPr>
          <p:spPr>
            <a:xfrm>
              <a:off x="2540000" y="4254500"/>
              <a:ext cx="368300" cy="3683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32"/>
            <p:cNvSpPr/>
            <p:nvPr/>
          </p:nvSpPr>
          <p:spPr>
            <a:xfrm>
              <a:off x="2611882" y="4295952"/>
              <a:ext cx="228600" cy="228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32"/>
            <p:cNvSpPr/>
            <p:nvPr/>
          </p:nvSpPr>
          <p:spPr>
            <a:xfrm>
              <a:off x="2605532" y="4289602"/>
              <a:ext cx="241300" cy="241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32"/>
            <p:cNvSpPr/>
            <p:nvPr/>
          </p:nvSpPr>
          <p:spPr>
            <a:xfrm>
              <a:off x="2768600" y="5016500"/>
              <a:ext cx="368300" cy="3683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32"/>
            <p:cNvSpPr/>
            <p:nvPr/>
          </p:nvSpPr>
          <p:spPr>
            <a:xfrm>
              <a:off x="2840482" y="5066271"/>
              <a:ext cx="228600" cy="22859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32"/>
            <p:cNvSpPr/>
            <p:nvPr/>
          </p:nvSpPr>
          <p:spPr>
            <a:xfrm>
              <a:off x="2834132" y="5059921"/>
              <a:ext cx="241300" cy="2413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32"/>
            <p:cNvSpPr/>
            <p:nvPr/>
          </p:nvSpPr>
          <p:spPr>
            <a:xfrm>
              <a:off x="1765300" y="3975100"/>
              <a:ext cx="368300" cy="3683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32"/>
            <p:cNvSpPr/>
            <p:nvPr/>
          </p:nvSpPr>
          <p:spPr>
            <a:xfrm>
              <a:off x="1830641" y="4023880"/>
              <a:ext cx="228600" cy="228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32"/>
            <p:cNvSpPr/>
            <p:nvPr/>
          </p:nvSpPr>
          <p:spPr>
            <a:xfrm>
              <a:off x="1824291" y="4017530"/>
              <a:ext cx="241300" cy="241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32"/>
            <p:cNvSpPr/>
            <p:nvPr/>
          </p:nvSpPr>
          <p:spPr>
            <a:xfrm>
              <a:off x="3009900" y="3517900"/>
              <a:ext cx="368300" cy="3683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32"/>
            <p:cNvSpPr/>
            <p:nvPr/>
          </p:nvSpPr>
          <p:spPr>
            <a:xfrm>
              <a:off x="3069564" y="3560330"/>
              <a:ext cx="241300" cy="2413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32"/>
            <p:cNvSpPr/>
            <p:nvPr/>
          </p:nvSpPr>
          <p:spPr>
            <a:xfrm>
              <a:off x="2146300" y="3149600"/>
              <a:ext cx="355600" cy="3683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32"/>
            <p:cNvSpPr/>
            <p:nvPr/>
          </p:nvSpPr>
          <p:spPr>
            <a:xfrm>
              <a:off x="2203450" y="3194050"/>
              <a:ext cx="241300" cy="2413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32"/>
            <p:cNvSpPr/>
            <p:nvPr/>
          </p:nvSpPr>
          <p:spPr>
            <a:xfrm>
              <a:off x="3848100" y="4521200"/>
              <a:ext cx="368300" cy="368300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32"/>
            <p:cNvSpPr/>
            <p:nvPr/>
          </p:nvSpPr>
          <p:spPr>
            <a:xfrm>
              <a:off x="3909314" y="4564621"/>
              <a:ext cx="241300" cy="24130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32"/>
            <p:cNvSpPr/>
            <p:nvPr/>
          </p:nvSpPr>
          <p:spPr>
            <a:xfrm>
              <a:off x="3619500" y="3517900"/>
              <a:ext cx="368300" cy="368300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32"/>
            <p:cNvSpPr/>
            <p:nvPr/>
          </p:nvSpPr>
          <p:spPr>
            <a:xfrm>
              <a:off x="3680714" y="3559302"/>
              <a:ext cx="241300" cy="24130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32"/>
            <p:cNvSpPr/>
            <p:nvPr/>
          </p:nvSpPr>
          <p:spPr>
            <a:xfrm>
              <a:off x="3543300" y="3086100"/>
              <a:ext cx="368300" cy="3683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32"/>
            <p:cNvSpPr/>
            <p:nvPr/>
          </p:nvSpPr>
          <p:spPr>
            <a:xfrm>
              <a:off x="3608832" y="3129521"/>
              <a:ext cx="241300" cy="241300"/>
            </a:xfrm>
            <a:prstGeom prst="rect">
              <a:avLst/>
            </a:prstGeom>
            <a:blipFill rotWithShape="1">
              <a:blip r:embed="rId1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32"/>
            <p:cNvSpPr/>
            <p:nvPr/>
          </p:nvSpPr>
          <p:spPr>
            <a:xfrm>
              <a:off x="1536700" y="3086100"/>
              <a:ext cx="2819400" cy="2286000"/>
            </a:xfrm>
            <a:prstGeom prst="rect">
              <a:avLst/>
            </a:prstGeom>
            <a:blipFill rotWithShape="1">
              <a:blip r:embed="rId1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32"/>
            <p:cNvSpPr/>
            <p:nvPr/>
          </p:nvSpPr>
          <p:spPr>
            <a:xfrm>
              <a:off x="1612900" y="3135871"/>
              <a:ext cx="2667000" cy="2144395"/>
            </a:xfrm>
            <a:custGeom>
              <a:rect b="b" l="l" r="r" t="t"/>
              <a:pathLst>
                <a:path extrusionOk="0" h="2144395" w="2667000">
                  <a:moveTo>
                    <a:pt x="0" y="0"/>
                  </a:moveTo>
                  <a:lnTo>
                    <a:pt x="2667001" y="2144161"/>
                  </a:lnTo>
                </a:path>
              </a:pathLst>
            </a:custGeom>
            <a:noFill/>
            <a:ln cap="flat" cmpd="sng" w="25400">
              <a:solidFill>
                <a:srgbClr val="4F81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33"/>
          <p:cNvSpPr txBox="1"/>
          <p:nvPr>
            <p:ph idx="2" type="body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Introduction to Machine Learning</a:t>
            </a:r>
            <a:endParaRPr/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en-US" sz="2000">
                <a:solidFill>
                  <a:srgbClr val="C00000"/>
                </a:solidFill>
              </a:rPr>
              <a:t>Supervised Learning Techniques / Algorithms</a:t>
            </a:r>
            <a:endParaRPr sz="2000">
              <a:solidFill>
                <a:srgbClr val="C00000"/>
              </a:solidFill>
            </a:endParaRPr>
          </a:p>
        </p:txBody>
      </p:sp>
      <p:sp>
        <p:nvSpPr>
          <p:cNvPr id="1527" name="Google Shape;1527;p33"/>
          <p:cNvSpPr/>
          <p:nvPr/>
        </p:nvSpPr>
        <p:spPr>
          <a:xfrm>
            <a:off x="320040" y="1600200"/>
            <a:ext cx="7162800" cy="41267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30099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 Regression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30099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Logistic Regression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30099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Naïve Bayes Classifiers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30099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Support Vector Machines (SVMs)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30099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Decision Trees and Random Forests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30099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Neural networks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2e037327a48_0_6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AI vs DS vs ML</a:t>
            </a:r>
            <a:endParaRPr/>
          </a:p>
        </p:txBody>
      </p:sp>
      <p:sp>
        <p:nvSpPr>
          <p:cNvPr id="1117" name="Google Shape;1117;g2e037327a48_0_6"/>
          <p:cNvSpPr/>
          <p:nvPr/>
        </p:nvSpPr>
        <p:spPr>
          <a:xfrm>
            <a:off x="2192975" y="2259425"/>
            <a:ext cx="3163200" cy="3017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8" name="Google Shape;1118;g2e037327a48_0_6"/>
          <p:cNvSpPr/>
          <p:nvPr/>
        </p:nvSpPr>
        <p:spPr>
          <a:xfrm>
            <a:off x="2544750" y="3276600"/>
            <a:ext cx="2226600" cy="19998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9" name="Google Shape;1119;g2e037327a48_0_6"/>
          <p:cNvSpPr/>
          <p:nvPr/>
        </p:nvSpPr>
        <p:spPr>
          <a:xfrm>
            <a:off x="4373600" y="2875225"/>
            <a:ext cx="2226600" cy="1999800"/>
          </a:xfrm>
          <a:prstGeom prst="ellipse">
            <a:avLst/>
          </a:prstGeom>
          <a:solidFill>
            <a:srgbClr val="FCB01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SCIENCE</a:t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0" name="Google Shape;1120;g2e037327a48_0_6"/>
          <p:cNvSpPr txBox="1"/>
          <p:nvPr/>
        </p:nvSpPr>
        <p:spPr>
          <a:xfrm>
            <a:off x="3017000" y="2698000"/>
            <a:ext cx="12804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1" name="Google Shape;1121;g2e037327a48_0_6"/>
          <p:cNvSpPr txBox="1"/>
          <p:nvPr/>
        </p:nvSpPr>
        <p:spPr>
          <a:xfrm>
            <a:off x="7137100" y="2777750"/>
            <a:ext cx="3256200" cy="19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Collection, preparation and analysis of data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34"/>
          <p:cNvSpPr/>
          <p:nvPr/>
        </p:nvSpPr>
        <p:spPr>
          <a:xfrm>
            <a:off x="7315200" y="5029200"/>
            <a:ext cx="1752600" cy="914400"/>
          </a:xfrm>
          <a:prstGeom prst="roundRect">
            <a:avLst>
              <a:gd fmla="val 16667" name="adj"/>
            </a:avLst>
          </a:prstGeom>
          <a:solidFill>
            <a:srgbClr val="F0F8F9"/>
          </a:solidFill>
          <a:ln cap="flat" cmpd="sng" w="25400">
            <a:solidFill>
              <a:srgbClr val="88A3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Prediction</a:t>
            </a:r>
            <a:endParaRPr b="0" i="0" sz="1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34" name="Google Shape;1534;p34"/>
          <p:cNvSpPr/>
          <p:nvPr/>
        </p:nvSpPr>
        <p:spPr>
          <a:xfrm>
            <a:off x="4645342" y="1480634"/>
            <a:ext cx="2965449" cy="571620"/>
          </a:xfrm>
          <a:prstGeom prst="roundRect">
            <a:avLst>
              <a:gd fmla="val 16667" name="adj"/>
            </a:avLst>
          </a:prstGeom>
          <a:solidFill>
            <a:srgbClr val="F0F8F9"/>
          </a:solidFill>
          <a:ln cap="flat" cmpd="sng" w="25400">
            <a:solidFill>
              <a:srgbClr val="88A3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 Labels</a:t>
            </a:r>
            <a:endParaRPr b="0" i="0" sz="1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535" name="Google Shape;1535;p34"/>
          <p:cNvGrpSpPr/>
          <p:nvPr/>
        </p:nvGrpSpPr>
        <p:grpSpPr>
          <a:xfrm>
            <a:off x="247089" y="1536431"/>
            <a:ext cx="2314575" cy="2849562"/>
            <a:chOff x="228600" y="1417320"/>
            <a:chExt cx="2438400" cy="2849880"/>
          </a:xfrm>
        </p:grpSpPr>
        <p:sp>
          <p:nvSpPr>
            <p:cNvPr id="1536" name="Google Shape;1536;p34"/>
            <p:cNvSpPr txBox="1"/>
            <p:nvPr/>
          </p:nvSpPr>
          <p:spPr>
            <a:xfrm>
              <a:off x="533400" y="1417320"/>
              <a:ext cx="1828800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Training Images</a:t>
              </a:r>
              <a:endPara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37" name="Google Shape;1537;p34"/>
            <p:cNvSpPr/>
            <p:nvPr/>
          </p:nvSpPr>
          <p:spPr>
            <a:xfrm>
              <a:off x="228600" y="1448185"/>
              <a:ext cx="2438400" cy="2819015"/>
            </a:xfrm>
            <a:prstGeom prst="roundRect">
              <a:avLst>
                <a:gd fmla="val 16667" name="adj"/>
              </a:avLst>
            </a:prstGeom>
            <a:noFill/>
            <a:ln cap="flat" cmpd="sng" w="25400">
              <a:solidFill>
                <a:srgbClr val="88A3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8" name="Google Shape;1538;p34"/>
          <p:cNvSpPr/>
          <p:nvPr/>
        </p:nvSpPr>
        <p:spPr>
          <a:xfrm>
            <a:off x="5350996" y="2495309"/>
            <a:ext cx="1448435" cy="914400"/>
          </a:xfrm>
          <a:prstGeom prst="roundRect">
            <a:avLst>
              <a:gd fmla="val 16667" name="adj"/>
            </a:avLst>
          </a:prstGeom>
          <a:solidFill>
            <a:srgbClr val="F0F8F9"/>
          </a:solidFill>
          <a:ln cap="flat" cmpd="sng" w="25400">
            <a:solidFill>
              <a:srgbClr val="88A3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</a:t>
            </a:r>
            <a:endParaRPr b="0" i="0" sz="1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39" name="Google Shape;1539;p34"/>
          <p:cNvSpPr txBox="1"/>
          <p:nvPr/>
        </p:nvSpPr>
        <p:spPr>
          <a:xfrm>
            <a:off x="565547" y="1218697"/>
            <a:ext cx="174879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</a:t>
            </a:r>
            <a:endParaRPr b="0" i="0" sz="1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40" name="Google Shape;1540;p34"/>
          <p:cNvSpPr/>
          <p:nvPr/>
        </p:nvSpPr>
        <p:spPr>
          <a:xfrm>
            <a:off x="3200400" y="2438400"/>
            <a:ext cx="1524000" cy="914400"/>
          </a:xfrm>
          <a:prstGeom prst="roundRect">
            <a:avLst>
              <a:gd fmla="val 16667" name="adj"/>
            </a:avLst>
          </a:prstGeom>
          <a:solidFill>
            <a:srgbClr val="F0F8F9"/>
          </a:solidFill>
          <a:ln cap="flat" cmpd="sng" w="25400">
            <a:solidFill>
              <a:srgbClr val="88A3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Features</a:t>
            </a:r>
            <a:endParaRPr b="0" i="0" sz="1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41" name="Google Shape;1541;p34"/>
          <p:cNvSpPr/>
          <p:nvPr/>
        </p:nvSpPr>
        <p:spPr>
          <a:xfrm>
            <a:off x="2590800" y="2743200"/>
            <a:ext cx="533400" cy="30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88A3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2" name="Google Shape;1542;p34"/>
          <p:cNvSpPr/>
          <p:nvPr/>
        </p:nvSpPr>
        <p:spPr>
          <a:xfrm>
            <a:off x="4800600" y="2743200"/>
            <a:ext cx="533400" cy="30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88A3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3" name="Google Shape;1543;p34"/>
          <p:cNvSpPr/>
          <p:nvPr/>
        </p:nvSpPr>
        <p:spPr>
          <a:xfrm rot="5400000">
            <a:off x="5846613" y="2114309"/>
            <a:ext cx="457200" cy="30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88A3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4" name="Google Shape;1544;p34"/>
          <p:cNvSpPr/>
          <p:nvPr/>
        </p:nvSpPr>
        <p:spPr>
          <a:xfrm>
            <a:off x="2503719" y="5029200"/>
            <a:ext cx="1752600" cy="914400"/>
          </a:xfrm>
          <a:prstGeom prst="roundRect">
            <a:avLst>
              <a:gd fmla="val 16667" name="adj"/>
            </a:avLst>
          </a:prstGeom>
          <a:solidFill>
            <a:srgbClr val="F0F8F9"/>
          </a:solidFill>
          <a:ln cap="flat" cmpd="sng" w="25400">
            <a:solidFill>
              <a:srgbClr val="88A3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Features</a:t>
            </a:r>
            <a:endParaRPr b="0" i="0" sz="1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45" name="Google Shape;1545;p34"/>
          <p:cNvSpPr/>
          <p:nvPr/>
        </p:nvSpPr>
        <p:spPr>
          <a:xfrm>
            <a:off x="1894119" y="5334000"/>
            <a:ext cx="533400" cy="30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88A3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6" name="Google Shape;1546;p34"/>
          <p:cNvSpPr txBox="1"/>
          <p:nvPr/>
        </p:nvSpPr>
        <p:spPr>
          <a:xfrm>
            <a:off x="755412" y="4656857"/>
            <a:ext cx="1589405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Testing</a:t>
            </a:r>
            <a:endParaRPr b="0" i="0" sz="1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47" name="Google Shape;1547;p34"/>
          <p:cNvSpPr txBox="1"/>
          <p:nvPr/>
        </p:nvSpPr>
        <p:spPr>
          <a:xfrm>
            <a:off x="681715" y="5844360"/>
            <a:ext cx="1265469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 b="0" i="0" sz="1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48" name="Google Shape;1548;p34"/>
          <p:cNvSpPr/>
          <p:nvPr/>
        </p:nvSpPr>
        <p:spPr>
          <a:xfrm>
            <a:off x="6927850" y="2743200"/>
            <a:ext cx="533400" cy="30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88A3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9" name="Google Shape;1549;p34"/>
          <p:cNvSpPr/>
          <p:nvPr/>
        </p:nvSpPr>
        <p:spPr>
          <a:xfrm>
            <a:off x="7543800" y="2438400"/>
            <a:ext cx="1524000" cy="914400"/>
          </a:xfrm>
          <a:prstGeom prst="roundRect">
            <a:avLst>
              <a:gd fmla="val 16667" name="adj"/>
            </a:avLst>
          </a:prstGeom>
          <a:solidFill>
            <a:srgbClr val="F0F8F9"/>
          </a:solidFill>
          <a:ln cap="flat" cmpd="sng" w="25400">
            <a:solidFill>
              <a:srgbClr val="88A3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Learned model</a:t>
            </a:r>
            <a:endParaRPr b="0" i="0" sz="1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50" name="Google Shape;1550;p34"/>
          <p:cNvSpPr/>
          <p:nvPr/>
        </p:nvSpPr>
        <p:spPr>
          <a:xfrm>
            <a:off x="4942119" y="5029200"/>
            <a:ext cx="1752600" cy="914400"/>
          </a:xfrm>
          <a:prstGeom prst="roundRect">
            <a:avLst>
              <a:gd fmla="val 16667" name="adj"/>
            </a:avLst>
          </a:prstGeom>
          <a:solidFill>
            <a:srgbClr val="F0F8F9"/>
          </a:solidFill>
          <a:ln cap="flat" cmpd="sng" w="25400">
            <a:solidFill>
              <a:srgbClr val="88A3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Learned model</a:t>
            </a:r>
            <a:endParaRPr b="0" i="0" sz="1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51" name="Google Shape;1551;p34"/>
          <p:cNvSpPr/>
          <p:nvPr/>
        </p:nvSpPr>
        <p:spPr>
          <a:xfrm>
            <a:off x="4332519" y="5334000"/>
            <a:ext cx="533400" cy="30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88A3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2" name="Google Shape;1552;p34"/>
          <p:cNvSpPr txBox="1"/>
          <p:nvPr/>
        </p:nvSpPr>
        <p:spPr>
          <a:xfrm>
            <a:off x="2115099" y="6285452"/>
            <a:ext cx="3499168" cy="3878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Slide credit: D. Hoiem and L. Lazebnik</a:t>
            </a:r>
            <a:endParaRPr b="0" i="0" sz="14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3" name="Google Shape;1553;p34"/>
          <p:cNvSpPr/>
          <p:nvPr/>
        </p:nvSpPr>
        <p:spPr>
          <a:xfrm>
            <a:off x="6781803" y="5334000"/>
            <a:ext cx="457200" cy="30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88A3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4" name="Google Shape;155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150" y="2199772"/>
            <a:ext cx="2238375" cy="2067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" y="5105400"/>
            <a:ext cx="800100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6" name="Google Shape;1556;p34"/>
          <p:cNvSpPr txBox="1"/>
          <p:nvPr>
            <p:ph type="title"/>
          </p:nvPr>
        </p:nvSpPr>
        <p:spPr>
          <a:xfrm>
            <a:off x="30480" y="457200"/>
            <a:ext cx="9288769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A Typical Supervised Learning Workflow (for Classification)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35"/>
          <p:cNvSpPr txBox="1"/>
          <p:nvPr>
            <p:ph idx="2" type="body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Introduction to Machine Learning</a:t>
            </a:r>
            <a:endParaRPr/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en-US" sz="2000">
                <a:solidFill>
                  <a:srgbClr val="C00000"/>
                </a:solidFill>
              </a:rPr>
              <a:t>Supervised Learning: Regression</a:t>
            </a:r>
            <a:endParaRPr sz="2000">
              <a:solidFill>
                <a:srgbClr val="C00000"/>
              </a:solidFill>
            </a:endParaRPr>
          </a:p>
        </p:txBody>
      </p:sp>
      <p:sp>
        <p:nvSpPr>
          <p:cNvPr id="1562" name="Google Shape;1562;p35"/>
          <p:cNvSpPr/>
          <p:nvPr/>
        </p:nvSpPr>
        <p:spPr>
          <a:xfrm>
            <a:off x="724925" y="1874376"/>
            <a:ext cx="7162800" cy="11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Given (</a:t>
            </a:r>
            <a:r>
              <a:rPr b="0" i="1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="0" baseline="-2500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0" i="1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="0" baseline="-2500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), (</a:t>
            </a:r>
            <a:r>
              <a:rPr b="0" i="1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="0" baseline="-2500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0" i="1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="0" baseline="-2500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), ..., (</a:t>
            </a:r>
            <a:r>
              <a:rPr b="0" i="1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="0" baseline="-2500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0" i="1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="0" baseline="-2500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 a function </a:t>
            </a:r>
            <a:r>
              <a:rPr b="0" i="1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b="0" i="1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to predict </a:t>
            </a:r>
            <a:r>
              <a:rPr b="0" i="1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given </a:t>
            </a:r>
            <a:r>
              <a:rPr b="0" i="1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– </a:t>
            </a:r>
            <a:r>
              <a:rPr b="0" i="1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 real-valued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3" name="Google Shape;1563;p35"/>
          <p:cNvSpPr/>
          <p:nvPr/>
        </p:nvSpPr>
        <p:spPr>
          <a:xfrm>
            <a:off x="-45720" y="1430774"/>
            <a:ext cx="9372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508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GOAL : Previously unseen records should be assigned a value as accurately as possible.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64" name="Google Shape;1564;p35"/>
          <p:cNvGrpSpPr/>
          <p:nvPr/>
        </p:nvGrpSpPr>
        <p:grpSpPr>
          <a:xfrm>
            <a:off x="304800" y="2819400"/>
            <a:ext cx="7699823" cy="3466224"/>
            <a:chOff x="1542025" y="2438402"/>
            <a:chExt cx="7699823" cy="3466224"/>
          </a:xfrm>
        </p:grpSpPr>
        <p:sp>
          <p:nvSpPr>
            <p:cNvPr id="1565" name="Google Shape;1565;p35"/>
            <p:cNvSpPr/>
            <p:nvPr/>
          </p:nvSpPr>
          <p:spPr>
            <a:xfrm>
              <a:off x="2394115" y="5202680"/>
              <a:ext cx="4928235" cy="0"/>
            </a:xfrm>
            <a:custGeom>
              <a:rect b="b" l="l" r="r" t="t"/>
              <a:pathLst>
                <a:path extrusionOk="0" h="120000" w="4928234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cap="flat" cmpd="sng" w="127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35"/>
            <p:cNvSpPr/>
            <p:nvPr/>
          </p:nvSpPr>
          <p:spPr>
            <a:xfrm>
              <a:off x="2394115" y="4897879"/>
              <a:ext cx="4928235" cy="0"/>
            </a:xfrm>
            <a:custGeom>
              <a:rect b="b" l="l" r="r" t="t"/>
              <a:pathLst>
                <a:path extrusionOk="0" h="120000" w="4928234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cap="flat" cmpd="sng" w="127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35"/>
            <p:cNvSpPr/>
            <p:nvPr/>
          </p:nvSpPr>
          <p:spPr>
            <a:xfrm>
              <a:off x="2394115" y="4593079"/>
              <a:ext cx="4928235" cy="0"/>
            </a:xfrm>
            <a:custGeom>
              <a:rect b="b" l="l" r="r" t="t"/>
              <a:pathLst>
                <a:path extrusionOk="0" h="120000" w="4928234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cap="flat" cmpd="sng" w="127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35"/>
            <p:cNvSpPr/>
            <p:nvPr/>
          </p:nvSpPr>
          <p:spPr>
            <a:xfrm>
              <a:off x="2394115" y="4275579"/>
              <a:ext cx="4928235" cy="0"/>
            </a:xfrm>
            <a:custGeom>
              <a:rect b="b" l="l" r="r" t="t"/>
              <a:pathLst>
                <a:path extrusionOk="0" h="120000" w="4928234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cap="flat" cmpd="sng" w="127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35"/>
            <p:cNvSpPr/>
            <p:nvPr/>
          </p:nvSpPr>
          <p:spPr>
            <a:xfrm>
              <a:off x="2394115" y="3970779"/>
              <a:ext cx="4928235" cy="0"/>
            </a:xfrm>
            <a:custGeom>
              <a:rect b="b" l="l" r="r" t="t"/>
              <a:pathLst>
                <a:path extrusionOk="0" h="120000" w="4928234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cap="flat" cmpd="sng" w="127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35"/>
            <p:cNvSpPr/>
            <p:nvPr/>
          </p:nvSpPr>
          <p:spPr>
            <a:xfrm>
              <a:off x="2394115" y="3665983"/>
              <a:ext cx="4928235" cy="0"/>
            </a:xfrm>
            <a:custGeom>
              <a:rect b="b" l="l" r="r" t="t"/>
              <a:pathLst>
                <a:path extrusionOk="0" h="120000" w="4928234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cap="flat" cmpd="sng" w="127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35"/>
            <p:cNvSpPr/>
            <p:nvPr/>
          </p:nvSpPr>
          <p:spPr>
            <a:xfrm>
              <a:off x="2394115" y="3361182"/>
              <a:ext cx="4928235" cy="0"/>
            </a:xfrm>
            <a:custGeom>
              <a:rect b="b" l="l" r="r" t="t"/>
              <a:pathLst>
                <a:path extrusionOk="0" h="120000" w="4928234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cap="flat" cmpd="sng" w="127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35"/>
            <p:cNvSpPr/>
            <p:nvPr/>
          </p:nvSpPr>
          <p:spPr>
            <a:xfrm>
              <a:off x="2394115" y="3056382"/>
              <a:ext cx="4928235" cy="0"/>
            </a:xfrm>
            <a:custGeom>
              <a:rect b="b" l="l" r="r" t="t"/>
              <a:pathLst>
                <a:path extrusionOk="0" h="120000" w="4928234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cap="flat" cmpd="sng" w="127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35"/>
            <p:cNvSpPr/>
            <p:nvPr/>
          </p:nvSpPr>
          <p:spPr>
            <a:xfrm>
              <a:off x="2394115" y="2742628"/>
              <a:ext cx="4928235" cy="0"/>
            </a:xfrm>
            <a:custGeom>
              <a:rect b="b" l="l" r="r" t="t"/>
              <a:pathLst>
                <a:path extrusionOk="0" h="120000" w="4928234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cap="flat" cmpd="sng" w="127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35"/>
            <p:cNvSpPr/>
            <p:nvPr/>
          </p:nvSpPr>
          <p:spPr>
            <a:xfrm>
              <a:off x="2394115" y="2742628"/>
              <a:ext cx="0" cy="2767330"/>
            </a:xfrm>
            <a:custGeom>
              <a:rect b="b" l="l" r="r" t="t"/>
              <a:pathLst>
                <a:path extrusionOk="0" h="2767329" w="120000">
                  <a:moveTo>
                    <a:pt x="0" y="2767181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rgbClr val="86868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35"/>
            <p:cNvSpPr/>
            <p:nvPr/>
          </p:nvSpPr>
          <p:spPr>
            <a:xfrm>
              <a:off x="2337689" y="5509810"/>
              <a:ext cx="56515" cy="0"/>
            </a:xfrm>
            <a:custGeom>
              <a:rect b="b" l="l" r="r" t="t"/>
              <a:pathLst>
                <a:path extrusionOk="0" h="120000" w="56514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cap="flat" cmpd="sng" w="12700">
              <a:solidFill>
                <a:srgbClr val="86868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35"/>
            <p:cNvSpPr/>
            <p:nvPr/>
          </p:nvSpPr>
          <p:spPr>
            <a:xfrm>
              <a:off x="2337689" y="5202680"/>
              <a:ext cx="56515" cy="0"/>
            </a:xfrm>
            <a:custGeom>
              <a:rect b="b" l="l" r="r" t="t"/>
              <a:pathLst>
                <a:path extrusionOk="0" h="120000" w="56514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cap="flat" cmpd="sng" w="12700">
              <a:solidFill>
                <a:srgbClr val="86868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35"/>
            <p:cNvSpPr/>
            <p:nvPr/>
          </p:nvSpPr>
          <p:spPr>
            <a:xfrm>
              <a:off x="2337689" y="4897879"/>
              <a:ext cx="56515" cy="0"/>
            </a:xfrm>
            <a:custGeom>
              <a:rect b="b" l="l" r="r" t="t"/>
              <a:pathLst>
                <a:path extrusionOk="0" h="120000" w="56514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cap="flat" cmpd="sng" w="12700">
              <a:solidFill>
                <a:srgbClr val="86868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35"/>
            <p:cNvSpPr/>
            <p:nvPr/>
          </p:nvSpPr>
          <p:spPr>
            <a:xfrm>
              <a:off x="2337689" y="4593079"/>
              <a:ext cx="56515" cy="0"/>
            </a:xfrm>
            <a:custGeom>
              <a:rect b="b" l="l" r="r" t="t"/>
              <a:pathLst>
                <a:path extrusionOk="0" h="120000" w="56514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cap="flat" cmpd="sng" w="12700">
              <a:solidFill>
                <a:srgbClr val="86868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35"/>
            <p:cNvSpPr/>
            <p:nvPr/>
          </p:nvSpPr>
          <p:spPr>
            <a:xfrm>
              <a:off x="2337689" y="4275579"/>
              <a:ext cx="56515" cy="0"/>
            </a:xfrm>
            <a:custGeom>
              <a:rect b="b" l="l" r="r" t="t"/>
              <a:pathLst>
                <a:path extrusionOk="0" h="120000" w="56514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cap="flat" cmpd="sng" w="12700">
              <a:solidFill>
                <a:srgbClr val="86868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35"/>
            <p:cNvSpPr/>
            <p:nvPr/>
          </p:nvSpPr>
          <p:spPr>
            <a:xfrm>
              <a:off x="2337689" y="3970779"/>
              <a:ext cx="56515" cy="0"/>
            </a:xfrm>
            <a:custGeom>
              <a:rect b="b" l="l" r="r" t="t"/>
              <a:pathLst>
                <a:path extrusionOk="0" h="120000" w="56514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cap="flat" cmpd="sng" w="12700">
              <a:solidFill>
                <a:srgbClr val="86868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35"/>
            <p:cNvSpPr/>
            <p:nvPr/>
          </p:nvSpPr>
          <p:spPr>
            <a:xfrm>
              <a:off x="2337689" y="3665983"/>
              <a:ext cx="56515" cy="0"/>
            </a:xfrm>
            <a:custGeom>
              <a:rect b="b" l="l" r="r" t="t"/>
              <a:pathLst>
                <a:path extrusionOk="0" h="120000" w="56514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cap="flat" cmpd="sng" w="12700">
              <a:solidFill>
                <a:srgbClr val="86868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35"/>
            <p:cNvSpPr/>
            <p:nvPr/>
          </p:nvSpPr>
          <p:spPr>
            <a:xfrm>
              <a:off x="2337689" y="3361182"/>
              <a:ext cx="56515" cy="0"/>
            </a:xfrm>
            <a:custGeom>
              <a:rect b="b" l="l" r="r" t="t"/>
              <a:pathLst>
                <a:path extrusionOk="0" h="120000" w="56514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cap="flat" cmpd="sng" w="12700">
              <a:solidFill>
                <a:srgbClr val="86868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35"/>
            <p:cNvSpPr/>
            <p:nvPr/>
          </p:nvSpPr>
          <p:spPr>
            <a:xfrm>
              <a:off x="2337689" y="3056382"/>
              <a:ext cx="56515" cy="0"/>
            </a:xfrm>
            <a:custGeom>
              <a:rect b="b" l="l" r="r" t="t"/>
              <a:pathLst>
                <a:path extrusionOk="0" h="120000" w="56514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cap="flat" cmpd="sng" w="12700">
              <a:solidFill>
                <a:srgbClr val="86868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35"/>
            <p:cNvSpPr/>
            <p:nvPr/>
          </p:nvSpPr>
          <p:spPr>
            <a:xfrm>
              <a:off x="2337689" y="2742628"/>
              <a:ext cx="56515" cy="0"/>
            </a:xfrm>
            <a:custGeom>
              <a:rect b="b" l="l" r="r" t="t"/>
              <a:pathLst>
                <a:path extrusionOk="0" h="120000" w="56514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cap="flat" cmpd="sng" w="12700">
              <a:solidFill>
                <a:srgbClr val="86868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35"/>
            <p:cNvSpPr/>
            <p:nvPr/>
          </p:nvSpPr>
          <p:spPr>
            <a:xfrm>
              <a:off x="2394115" y="5509811"/>
              <a:ext cx="4928235" cy="0"/>
            </a:xfrm>
            <a:custGeom>
              <a:rect b="b" l="l" r="r" t="t"/>
              <a:pathLst>
                <a:path extrusionOk="0" h="120000" w="4928234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cap="flat" cmpd="sng" w="12700">
              <a:solidFill>
                <a:srgbClr val="86868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35"/>
            <p:cNvSpPr/>
            <p:nvPr/>
          </p:nvSpPr>
          <p:spPr>
            <a:xfrm>
              <a:off x="2394115" y="5509811"/>
              <a:ext cx="0" cy="56515"/>
            </a:xfrm>
            <a:custGeom>
              <a:rect b="b" l="l" r="r" t="t"/>
              <a:pathLst>
                <a:path extrusionOk="0" h="56514" w="120000">
                  <a:moveTo>
                    <a:pt x="0" y="0"/>
                  </a:moveTo>
                  <a:lnTo>
                    <a:pt x="0" y="56430"/>
                  </a:lnTo>
                </a:path>
              </a:pathLst>
            </a:custGeom>
            <a:noFill/>
            <a:ln cap="flat" cmpd="sng" w="12700">
              <a:solidFill>
                <a:srgbClr val="86868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35"/>
            <p:cNvSpPr/>
            <p:nvPr/>
          </p:nvSpPr>
          <p:spPr>
            <a:xfrm>
              <a:off x="3378196" y="5509811"/>
              <a:ext cx="0" cy="56515"/>
            </a:xfrm>
            <a:custGeom>
              <a:rect b="b" l="l" r="r" t="t"/>
              <a:pathLst>
                <a:path extrusionOk="0" h="56514" w="120000">
                  <a:moveTo>
                    <a:pt x="0" y="0"/>
                  </a:moveTo>
                  <a:lnTo>
                    <a:pt x="0" y="56430"/>
                  </a:lnTo>
                </a:path>
              </a:pathLst>
            </a:custGeom>
            <a:noFill/>
            <a:ln cap="flat" cmpd="sng" w="12700">
              <a:solidFill>
                <a:srgbClr val="86868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35"/>
            <p:cNvSpPr/>
            <p:nvPr/>
          </p:nvSpPr>
          <p:spPr>
            <a:xfrm>
              <a:off x="4368796" y="5509811"/>
              <a:ext cx="0" cy="56515"/>
            </a:xfrm>
            <a:custGeom>
              <a:rect b="b" l="l" r="r" t="t"/>
              <a:pathLst>
                <a:path extrusionOk="0" h="56514" w="120000">
                  <a:moveTo>
                    <a:pt x="0" y="0"/>
                  </a:moveTo>
                  <a:lnTo>
                    <a:pt x="0" y="56430"/>
                  </a:lnTo>
                </a:path>
              </a:pathLst>
            </a:custGeom>
            <a:noFill/>
            <a:ln cap="flat" cmpd="sng" w="12700">
              <a:solidFill>
                <a:srgbClr val="86868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35"/>
            <p:cNvSpPr/>
            <p:nvPr/>
          </p:nvSpPr>
          <p:spPr>
            <a:xfrm>
              <a:off x="5346696" y="5509811"/>
              <a:ext cx="0" cy="56515"/>
            </a:xfrm>
            <a:custGeom>
              <a:rect b="b" l="l" r="r" t="t"/>
              <a:pathLst>
                <a:path extrusionOk="0" h="56514" w="120000">
                  <a:moveTo>
                    <a:pt x="0" y="0"/>
                  </a:moveTo>
                  <a:lnTo>
                    <a:pt x="0" y="56430"/>
                  </a:lnTo>
                </a:path>
              </a:pathLst>
            </a:custGeom>
            <a:noFill/>
            <a:ln cap="flat" cmpd="sng" w="12700">
              <a:solidFill>
                <a:srgbClr val="86868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35"/>
            <p:cNvSpPr/>
            <p:nvPr/>
          </p:nvSpPr>
          <p:spPr>
            <a:xfrm>
              <a:off x="6337297" y="5509811"/>
              <a:ext cx="0" cy="56515"/>
            </a:xfrm>
            <a:custGeom>
              <a:rect b="b" l="l" r="r" t="t"/>
              <a:pathLst>
                <a:path extrusionOk="0" h="56514" w="120000">
                  <a:moveTo>
                    <a:pt x="0" y="0"/>
                  </a:moveTo>
                  <a:lnTo>
                    <a:pt x="0" y="56430"/>
                  </a:lnTo>
                </a:path>
              </a:pathLst>
            </a:custGeom>
            <a:noFill/>
            <a:ln cap="flat" cmpd="sng" w="12700">
              <a:solidFill>
                <a:srgbClr val="86868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35"/>
            <p:cNvSpPr/>
            <p:nvPr/>
          </p:nvSpPr>
          <p:spPr>
            <a:xfrm>
              <a:off x="7322308" y="5509811"/>
              <a:ext cx="0" cy="56515"/>
            </a:xfrm>
            <a:custGeom>
              <a:rect b="b" l="l" r="r" t="t"/>
              <a:pathLst>
                <a:path extrusionOk="0" h="56514" w="120000">
                  <a:moveTo>
                    <a:pt x="0" y="0"/>
                  </a:moveTo>
                  <a:lnTo>
                    <a:pt x="0" y="56430"/>
                  </a:lnTo>
                </a:path>
              </a:pathLst>
            </a:custGeom>
            <a:noFill/>
            <a:ln cap="flat" cmpd="sng" w="12700">
              <a:solidFill>
                <a:srgbClr val="86868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35"/>
            <p:cNvSpPr/>
            <p:nvPr/>
          </p:nvSpPr>
          <p:spPr>
            <a:xfrm>
              <a:off x="3162300" y="31960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35"/>
            <p:cNvSpPr/>
            <p:nvPr/>
          </p:nvSpPr>
          <p:spPr>
            <a:xfrm>
              <a:off x="3263900" y="30055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35"/>
            <p:cNvSpPr/>
            <p:nvPr/>
          </p:nvSpPr>
          <p:spPr>
            <a:xfrm>
              <a:off x="3352800" y="31833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35"/>
            <p:cNvSpPr/>
            <p:nvPr/>
          </p:nvSpPr>
          <p:spPr>
            <a:xfrm>
              <a:off x="3454400" y="31198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35"/>
            <p:cNvSpPr/>
            <p:nvPr/>
          </p:nvSpPr>
          <p:spPr>
            <a:xfrm>
              <a:off x="3556000" y="31071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35"/>
            <p:cNvSpPr/>
            <p:nvPr/>
          </p:nvSpPr>
          <p:spPr>
            <a:xfrm>
              <a:off x="3657600" y="32087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35"/>
            <p:cNvSpPr/>
            <p:nvPr/>
          </p:nvSpPr>
          <p:spPr>
            <a:xfrm>
              <a:off x="3746500" y="32849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35"/>
            <p:cNvSpPr/>
            <p:nvPr/>
          </p:nvSpPr>
          <p:spPr>
            <a:xfrm>
              <a:off x="3848100" y="30944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35"/>
            <p:cNvSpPr/>
            <p:nvPr/>
          </p:nvSpPr>
          <p:spPr>
            <a:xfrm>
              <a:off x="3949700" y="31198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35"/>
            <p:cNvSpPr/>
            <p:nvPr/>
          </p:nvSpPr>
          <p:spPr>
            <a:xfrm>
              <a:off x="4051300" y="31071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35"/>
            <p:cNvSpPr/>
            <p:nvPr/>
          </p:nvSpPr>
          <p:spPr>
            <a:xfrm>
              <a:off x="4140200" y="32468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35"/>
            <p:cNvSpPr/>
            <p:nvPr/>
          </p:nvSpPr>
          <p:spPr>
            <a:xfrm>
              <a:off x="4241800" y="35008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35"/>
            <p:cNvSpPr/>
            <p:nvPr/>
          </p:nvSpPr>
          <p:spPr>
            <a:xfrm>
              <a:off x="4343400" y="33992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35"/>
            <p:cNvSpPr/>
            <p:nvPr/>
          </p:nvSpPr>
          <p:spPr>
            <a:xfrm>
              <a:off x="4445000" y="30944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35"/>
            <p:cNvSpPr/>
            <p:nvPr/>
          </p:nvSpPr>
          <p:spPr>
            <a:xfrm>
              <a:off x="4546600" y="34119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35"/>
            <p:cNvSpPr/>
            <p:nvPr/>
          </p:nvSpPr>
          <p:spPr>
            <a:xfrm>
              <a:off x="4635500" y="32087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35"/>
            <p:cNvSpPr/>
            <p:nvPr/>
          </p:nvSpPr>
          <p:spPr>
            <a:xfrm>
              <a:off x="4737100" y="35262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35"/>
            <p:cNvSpPr/>
            <p:nvPr/>
          </p:nvSpPr>
          <p:spPr>
            <a:xfrm>
              <a:off x="4838700" y="29928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35"/>
            <p:cNvSpPr/>
            <p:nvPr/>
          </p:nvSpPr>
          <p:spPr>
            <a:xfrm>
              <a:off x="4940300" y="33484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35"/>
            <p:cNvSpPr/>
            <p:nvPr/>
          </p:nvSpPr>
          <p:spPr>
            <a:xfrm>
              <a:off x="5029200" y="33992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35"/>
            <p:cNvSpPr/>
            <p:nvPr/>
          </p:nvSpPr>
          <p:spPr>
            <a:xfrm>
              <a:off x="5130800" y="35008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35"/>
            <p:cNvSpPr/>
            <p:nvPr/>
          </p:nvSpPr>
          <p:spPr>
            <a:xfrm>
              <a:off x="5232400" y="34754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35"/>
            <p:cNvSpPr/>
            <p:nvPr/>
          </p:nvSpPr>
          <p:spPr>
            <a:xfrm>
              <a:off x="5334000" y="33357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35"/>
            <p:cNvSpPr/>
            <p:nvPr/>
          </p:nvSpPr>
          <p:spPr>
            <a:xfrm>
              <a:off x="5422900" y="35770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35"/>
            <p:cNvSpPr/>
            <p:nvPr/>
          </p:nvSpPr>
          <p:spPr>
            <a:xfrm>
              <a:off x="5524500" y="35262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35"/>
            <p:cNvSpPr/>
            <p:nvPr/>
          </p:nvSpPr>
          <p:spPr>
            <a:xfrm>
              <a:off x="5626100" y="35516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35"/>
            <p:cNvSpPr/>
            <p:nvPr/>
          </p:nvSpPr>
          <p:spPr>
            <a:xfrm>
              <a:off x="5727700" y="37040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35"/>
            <p:cNvSpPr/>
            <p:nvPr/>
          </p:nvSpPr>
          <p:spPr>
            <a:xfrm>
              <a:off x="5816600" y="35897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35"/>
            <p:cNvSpPr/>
            <p:nvPr/>
          </p:nvSpPr>
          <p:spPr>
            <a:xfrm>
              <a:off x="5918200" y="40977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35"/>
            <p:cNvSpPr/>
            <p:nvPr/>
          </p:nvSpPr>
          <p:spPr>
            <a:xfrm>
              <a:off x="6019800" y="39707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35"/>
            <p:cNvSpPr/>
            <p:nvPr/>
          </p:nvSpPr>
          <p:spPr>
            <a:xfrm>
              <a:off x="6121400" y="37675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35"/>
            <p:cNvSpPr/>
            <p:nvPr/>
          </p:nvSpPr>
          <p:spPr>
            <a:xfrm>
              <a:off x="6210300" y="39072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35"/>
            <p:cNvSpPr/>
            <p:nvPr/>
          </p:nvSpPr>
          <p:spPr>
            <a:xfrm>
              <a:off x="6311900" y="39961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35"/>
            <p:cNvSpPr/>
            <p:nvPr/>
          </p:nvSpPr>
          <p:spPr>
            <a:xfrm>
              <a:off x="6413500" y="43009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35"/>
            <p:cNvSpPr/>
            <p:nvPr/>
          </p:nvSpPr>
          <p:spPr>
            <a:xfrm>
              <a:off x="3235325" y="3237357"/>
              <a:ext cx="101600" cy="101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35"/>
            <p:cNvSpPr/>
            <p:nvPr/>
          </p:nvSpPr>
          <p:spPr>
            <a:xfrm>
              <a:off x="3235325" y="32373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35"/>
            <p:cNvSpPr/>
            <p:nvPr/>
          </p:nvSpPr>
          <p:spPr>
            <a:xfrm>
              <a:off x="3336925" y="30468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35"/>
            <p:cNvSpPr/>
            <p:nvPr/>
          </p:nvSpPr>
          <p:spPr>
            <a:xfrm>
              <a:off x="3336925" y="30468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35"/>
            <p:cNvSpPr/>
            <p:nvPr/>
          </p:nvSpPr>
          <p:spPr>
            <a:xfrm>
              <a:off x="3425825" y="32246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35"/>
            <p:cNvSpPr/>
            <p:nvPr/>
          </p:nvSpPr>
          <p:spPr>
            <a:xfrm>
              <a:off x="3425825" y="32246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35"/>
            <p:cNvSpPr/>
            <p:nvPr/>
          </p:nvSpPr>
          <p:spPr>
            <a:xfrm>
              <a:off x="3527425" y="31611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35"/>
            <p:cNvSpPr/>
            <p:nvPr/>
          </p:nvSpPr>
          <p:spPr>
            <a:xfrm>
              <a:off x="3527425" y="31611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35"/>
            <p:cNvSpPr/>
            <p:nvPr/>
          </p:nvSpPr>
          <p:spPr>
            <a:xfrm>
              <a:off x="3629025" y="31484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35"/>
            <p:cNvSpPr/>
            <p:nvPr/>
          </p:nvSpPr>
          <p:spPr>
            <a:xfrm>
              <a:off x="3629025" y="31484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35"/>
            <p:cNvSpPr/>
            <p:nvPr/>
          </p:nvSpPr>
          <p:spPr>
            <a:xfrm>
              <a:off x="3730625" y="32500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35"/>
            <p:cNvSpPr/>
            <p:nvPr/>
          </p:nvSpPr>
          <p:spPr>
            <a:xfrm>
              <a:off x="3730625" y="32500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35"/>
            <p:cNvSpPr/>
            <p:nvPr/>
          </p:nvSpPr>
          <p:spPr>
            <a:xfrm>
              <a:off x="3819525" y="33262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35"/>
            <p:cNvSpPr/>
            <p:nvPr/>
          </p:nvSpPr>
          <p:spPr>
            <a:xfrm>
              <a:off x="3819525" y="33262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35"/>
            <p:cNvSpPr/>
            <p:nvPr/>
          </p:nvSpPr>
          <p:spPr>
            <a:xfrm>
              <a:off x="3921125" y="31357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35"/>
            <p:cNvSpPr/>
            <p:nvPr/>
          </p:nvSpPr>
          <p:spPr>
            <a:xfrm>
              <a:off x="3921125" y="31357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35"/>
            <p:cNvSpPr/>
            <p:nvPr/>
          </p:nvSpPr>
          <p:spPr>
            <a:xfrm>
              <a:off x="4022725" y="31611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35"/>
            <p:cNvSpPr/>
            <p:nvPr/>
          </p:nvSpPr>
          <p:spPr>
            <a:xfrm>
              <a:off x="4022725" y="31611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35"/>
            <p:cNvSpPr/>
            <p:nvPr/>
          </p:nvSpPr>
          <p:spPr>
            <a:xfrm>
              <a:off x="4124325" y="31484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35"/>
            <p:cNvSpPr/>
            <p:nvPr/>
          </p:nvSpPr>
          <p:spPr>
            <a:xfrm>
              <a:off x="4124325" y="31484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35"/>
            <p:cNvSpPr/>
            <p:nvPr/>
          </p:nvSpPr>
          <p:spPr>
            <a:xfrm>
              <a:off x="4213225" y="32881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35"/>
            <p:cNvSpPr/>
            <p:nvPr/>
          </p:nvSpPr>
          <p:spPr>
            <a:xfrm>
              <a:off x="4213225" y="32881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35"/>
            <p:cNvSpPr/>
            <p:nvPr/>
          </p:nvSpPr>
          <p:spPr>
            <a:xfrm>
              <a:off x="4314825" y="35421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35"/>
            <p:cNvSpPr/>
            <p:nvPr/>
          </p:nvSpPr>
          <p:spPr>
            <a:xfrm>
              <a:off x="4314825" y="35421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35"/>
            <p:cNvSpPr/>
            <p:nvPr/>
          </p:nvSpPr>
          <p:spPr>
            <a:xfrm>
              <a:off x="4416425" y="34405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35"/>
            <p:cNvSpPr/>
            <p:nvPr/>
          </p:nvSpPr>
          <p:spPr>
            <a:xfrm>
              <a:off x="4416425" y="3440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35"/>
            <p:cNvSpPr/>
            <p:nvPr/>
          </p:nvSpPr>
          <p:spPr>
            <a:xfrm>
              <a:off x="4518025" y="31357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35"/>
            <p:cNvSpPr/>
            <p:nvPr/>
          </p:nvSpPr>
          <p:spPr>
            <a:xfrm>
              <a:off x="4518025" y="31357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35"/>
            <p:cNvSpPr/>
            <p:nvPr/>
          </p:nvSpPr>
          <p:spPr>
            <a:xfrm>
              <a:off x="4619625" y="34532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35"/>
            <p:cNvSpPr/>
            <p:nvPr/>
          </p:nvSpPr>
          <p:spPr>
            <a:xfrm>
              <a:off x="4619625" y="34532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35"/>
            <p:cNvSpPr/>
            <p:nvPr/>
          </p:nvSpPr>
          <p:spPr>
            <a:xfrm>
              <a:off x="4708525" y="32500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35"/>
            <p:cNvSpPr/>
            <p:nvPr/>
          </p:nvSpPr>
          <p:spPr>
            <a:xfrm>
              <a:off x="4708525" y="32500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35"/>
            <p:cNvSpPr/>
            <p:nvPr/>
          </p:nvSpPr>
          <p:spPr>
            <a:xfrm>
              <a:off x="4810125" y="35675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35"/>
            <p:cNvSpPr/>
            <p:nvPr/>
          </p:nvSpPr>
          <p:spPr>
            <a:xfrm>
              <a:off x="4810125" y="3567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35"/>
            <p:cNvSpPr/>
            <p:nvPr/>
          </p:nvSpPr>
          <p:spPr>
            <a:xfrm>
              <a:off x="4911725" y="30341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35"/>
            <p:cNvSpPr/>
            <p:nvPr/>
          </p:nvSpPr>
          <p:spPr>
            <a:xfrm>
              <a:off x="4911725" y="30341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35"/>
            <p:cNvSpPr/>
            <p:nvPr/>
          </p:nvSpPr>
          <p:spPr>
            <a:xfrm>
              <a:off x="5013325" y="33897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35"/>
            <p:cNvSpPr/>
            <p:nvPr/>
          </p:nvSpPr>
          <p:spPr>
            <a:xfrm>
              <a:off x="5013325" y="33897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35"/>
            <p:cNvSpPr/>
            <p:nvPr/>
          </p:nvSpPr>
          <p:spPr>
            <a:xfrm>
              <a:off x="5102225" y="34405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35"/>
            <p:cNvSpPr/>
            <p:nvPr/>
          </p:nvSpPr>
          <p:spPr>
            <a:xfrm>
              <a:off x="5102225" y="3440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35"/>
            <p:cNvSpPr/>
            <p:nvPr/>
          </p:nvSpPr>
          <p:spPr>
            <a:xfrm>
              <a:off x="5203825" y="35421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35"/>
            <p:cNvSpPr/>
            <p:nvPr/>
          </p:nvSpPr>
          <p:spPr>
            <a:xfrm>
              <a:off x="5203825" y="35421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35"/>
            <p:cNvSpPr/>
            <p:nvPr/>
          </p:nvSpPr>
          <p:spPr>
            <a:xfrm>
              <a:off x="5305425" y="35167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35"/>
            <p:cNvSpPr/>
            <p:nvPr/>
          </p:nvSpPr>
          <p:spPr>
            <a:xfrm>
              <a:off x="5305425" y="35167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35"/>
            <p:cNvSpPr/>
            <p:nvPr/>
          </p:nvSpPr>
          <p:spPr>
            <a:xfrm>
              <a:off x="5407025" y="33770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35"/>
            <p:cNvSpPr/>
            <p:nvPr/>
          </p:nvSpPr>
          <p:spPr>
            <a:xfrm>
              <a:off x="5407025" y="33770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35"/>
            <p:cNvSpPr/>
            <p:nvPr/>
          </p:nvSpPr>
          <p:spPr>
            <a:xfrm>
              <a:off x="5495925" y="36183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35"/>
            <p:cNvSpPr/>
            <p:nvPr/>
          </p:nvSpPr>
          <p:spPr>
            <a:xfrm>
              <a:off x="5495925" y="36183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35"/>
            <p:cNvSpPr/>
            <p:nvPr/>
          </p:nvSpPr>
          <p:spPr>
            <a:xfrm>
              <a:off x="5597525" y="35675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35"/>
            <p:cNvSpPr/>
            <p:nvPr/>
          </p:nvSpPr>
          <p:spPr>
            <a:xfrm>
              <a:off x="5597525" y="3567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35"/>
            <p:cNvSpPr/>
            <p:nvPr/>
          </p:nvSpPr>
          <p:spPr>
            <a:xfrm>
              <a:off x="5699125" y="35929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35"/>
            <p:cNvSpPr/>
            <p:nvPr/>
          </p:nvSpPr>
          <p:spPr>
            <a:xfrm>
              <a:off x="5699125" y="35929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35"/>
            <p:cNvSpPr/>
            <p:nvPr/>
          </p:nvSpPr>
          <p:spPr>
            <a:xfrm>
              <a:off x="5800725" y="3631057"/>
              <a:ext cx="190500" cy="215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35"/>
            <p:cNvSpPr/>
            <p:nvPr/>
          </p:nvSpPr>
          <p:spPr>
            <a:xfrm>
              <a:off x="5800725" y="37453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35"/>
            <p:cNvSpPr/>
            <p:nvPr/>
          </p:nvSpPr>
          <p:spPr>
            <a:xfrm>
              <a:off x="5889625" y="36310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35"/>
            <p:cNvSpPr/>
            <p:nvPr/>
          </p:nvSpPr>
          <p:spPr>
            <a:xfrm>
              <a:off x="5991225" y="41390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35"/>
            <p:cNvSpPr/>
            <p:nvPr/>
          </p:nvSpPr>
          <p:spPr>
            <a:xfrm>
              <a:off x="5991225" y="41390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35"/>
            <p:cNvSpPr/>
            <p:nvPr/>
          </p:nvSpPr>
          <p:spPr>
            <a:xfrm>
              <a:off x="6092825" y="40120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35"/>
            <p:cNvSpPr/>
            <p:nvPr/>
          </p:nvSpPr>
          <p:spPr>
            <a:xfrm>
              <a:off x="6092825" y="40120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35"/>
            <p:cNvSpPr/>
            <p:nvPr/>
          </p:nvSpPr>
          <p:spPr>
            <a:xfrm>
              <a:off x="6194425" y="38088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35"/>
            <p:cNvSpPr/>
            <p:nvPr/>
          </p:nvSpPr>
          <p:spPr>
            <a:xfrm>
              <a:off x="6194425" y="38088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35"/>
            <p:cNvSpPr/>
            <p:nvPr/>
          </p:nvSpPr>
          <p:spPr>
            <a:xfrm>
              <a:off x="6283325" y="39485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35"/>
            <p:cNvSpPr/>
            <p:nvPr/>
          </p:nvSpPr>
          <p:spPr>
            <a:xfrm>
              <a:off x="6283325" y="3948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35"/>
            <p:cNvSpPr/>
            <p:nvPr/>
          </p:nvSpPr>
          <p:spPr>
            <a:xfrm>
              <a:off x="6384925" y="40374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35"/>
            <p:cNvSpPr/>
            <p:nvPr/>
          </p:nvSpPr>
          <p:spPr>
            <a:xfrm>
              <a:off x="6384925" y="40374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35"/>
            <p:cNvSpPr/>
            <p:nvPr/>
          </p:nvSpPr>
          <p:spPr>
            <a:xfrm>
              <a:off x="6486525" y="43422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6486525" y="43422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5"/>
            <p:cNvSpPr txBox="1"/>
            <p:nvPr/>
          </p:nvSpPr>
          <p:spPr>
            <a:xfrm>
              <a:off x="2126360" y="2514600"/>
              <a:ext cx="1446530" cy="33216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06675">
              <a:noAutofit/>
            </a:bodyPr>
            <a:lstStyle/>
            <a:p>
              <a:pPr indent="0" lvl="0" marL="127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9</a:t>
              </a:r>
              <a:endParaRPr b="0" i="0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12700" marR="0" rtl="0" algn="l">
                <a:lnSpc>
                  <a:spcPct val="100000"/>
                </a:lnSpc>
                <a:spcBef>
                  <a:spcPts val="74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8</a:t>
              </a:r>
              <a:endParaRPr b="0" i="0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12700" marR="0" rtl="0" algn="l">
                <a:lnSpc>
                  <a:spcPct val="100000"/>
                </a:lnSpc>
                <a:spcBef>
                  <a:spcPts val="74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7</a:t>
              </a:r>
              <a:endParaRPr b="0" i="0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12700" marR="0" rtl="0" algn="l">
                <a:lnSpc>
                  <a:spcPct val="100000"/>
                </a:lnSpc>
                <a:spcBef>
                  <a:spcPts val="74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6</a:t>
              </a:r>
              <a:endParaRPr b="0" i="0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12700" marR="0" rtl="0" algn="l">
                <a:lnSpc>
                  <a:spcPct val="100000"/>
                </a:lnSpc>
                <a:spcBef>
                  <a:spcPts val="745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5</a:t>
              </a:r>
              <a:endParaRPr b="0" i="0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12700" marR="0" rtl="0" algn="l">
                <a:lnSpc>
                  <a:spcPct val="100000"/>
                </a:lnSpc>
                <a:spcBef>
                  <a:spcPts val="74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12700" marR="0" rtl="0" algn="l">
                <a:lnSpc>
                  <a:spcPct val="100000"/>
                </a:lnSpc>
                <a:spcBef>
                  <a:spcPts val="74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12700" marR="0" rtl="0" algn="l">
                <a:lnSpc>
                  <a:spcPct val="100000"/>
                </a:lnSpc>
                <a:spcBef>
                  <a:spcPts val="74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12700" marR="0" rtl="0" algn="l">
                <a:lnSpc>
                  <a:spcPct val="100000"/>
                </a:lnSpc>
                <a:spcBef>
                  <a:spcPts val="74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12700" marR="0" rtl="0" algn="l">
                <a:lnSpc>
                  <a:spcPct val="100000"/>
                </a:lnSpc>
                <a:spcBef>
                  <a:spcPts val="745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</a:t>
              </a:r>
              <a:endParaRPr b="0" i="0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86995" marR="0" rtl="0" algn="l">
                <a:lnSpc>
                  <a:spcPct val="100000"/>
                </a:lnSpc>
                <a:spcBef>
                  <a:spcPts val="6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1970	1980</a:t>
              </a:r>
              <a:endParaRPr b="0" i="0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94" name="Google Shape;1694;p35"/>
            <p:cNvSpPr txBox="1"/>
            <p:nvPr/>
          </p:nvSpPr>
          <p:spPr>
            <a:xfrm>
              <a:off x="4172473" y="5559882"/>
              <a:ext cx="704328" cy="3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noAutofit/>
            </a:bodyPr>
            <a:lstStyle/>
            <a:p>
              <a:pPr indent="0" lvl="0" marL="127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1990	</a:t>
              </a:r>
              <a:endParaRPr b="0" i="0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95" name="Google Shape;1695;p35"/>
            <p:cNvSpPr txBox="1"/>
            <p:nvPr/>
          </p:nvSpPr>
          <p:spPr>
            <a:xfrm>
              <a:off x="6143780" y="5597282"/>
              <a:ext cx="6018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noAutofit/>
            </a:bodyPr>
            <a:lstStyle/>
            <a:p>
              <a:pPr indent="0" lvl="0" marL="127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2010</a:t>
              </a:r>
              <a:endParaRPr b="0" i="0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96" name="Google Shape;1696;p35"/>
            <p:cNvSpPr txBox="1"/>
            <p:nvPr/>
          </p:nvSpPr>
          <p:spPr>
            <a:xfrm>
              <a:off x="7129401" y="5597282"/>
              <a:ext cx="6018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noAutofit/>
            </a:bodyPr>
            <a:lstStyle/>
            <a:p>
              <a:pPr indent="0" lvl="0" marL="127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2020</a:t>
              </a:r>
              <a:endParaRPr b="0" i="0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97" name="Google Shape;1697;p35"/>
            <p:cNvSpPr txBox="1"/>
            <p:nvPr/>
          </p:nvSpPr>
          <p:spPr>
            <a:xfrm rot="-5400000">
              <a:off x="38113" y="3942314"/>
              <a:ext cx="3466224" cy="45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50">
              <a:noAutofit/>
            </a:bodyPr>
            <a:lstStyle/>
            <a:p>
              <a:pPr indent="-514985" lvl="0" marL="527050" marR="5080" rtl="0" algn="l">
                <a:lnSpc>
                  <a:spcPct val="10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September Arctic Sea Ice Extent  (1,000,000 sq km)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2794000" y="3005582"/>
              <a:ext cx="4254500" cy="11049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2857500" y="3056382"/>
              <a:ext cx="4114800" cy="952500"/>
            </a:xfrm>
            <a:custGeom>
              <a:rect b="b" l="l" r="r" t="t"/>
              <a:pathLst>
                <a:path extrusionOk="0" h="952500" w="4114800">
                  <a:moveTo>
                    <a:pt x="0" y="0"/>
                  </a:moveTo>
                  <a:lnTo>
                    <a:pt x="4114802" y="952500"/>
                  </a:lnTo>
                </a:path>
              </a:pathLst>
            </a:cu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2832100" y="3157982"/>
              <a:ext cx="4241800" cy="12573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2895600" y="3208782"/>
              <a:ext cx="4114800" cy="1117600"/>
            </a:xfrm>
            <a:custGeom>
              <a:rect b="b" l="l" r="r" t="t"/>
              <a:pathLst>
                <a:path extrusionOk="0" h="1117600" w="4114800">
                  <a:moveTo>
                    <a:pt x="0" y="0"/>
                  </a:moveTo>
                  <a:lnTo>
                    <a:pt x="52492" y="566"/>
                  </a:lnTo>
                  <a:lnTo>
                    <a:pt x="104977" y="1144"/>
                  </a:lnTo>
                  <a:lnTo>
                    <a:pt x="157449" y="1745"/>
                  </a:lnTo>
                  <a:lnTo>
                    <a:pt x="209902" y="2382"/>
                  </a:lnTo>
                  <a:lnTo>
                    <a:pt x="262327" y="3065"/>
                  </a:lnTo>
                  <a:lnTo>
                    <a:pt x="314719" y="3807"/>
                  </a:lnTo>
                  <a:lnTo>
                    <a:pt x="367071" y="4620"/>
                  </a:lnTo>
                  <a:lnTo>
                    <a:pt x="419376" y="5514"/>
                  </a:lnTo>
                  <a:lnTo>
                    <a:pt x="471627" y="6502"/>
                  </a:lnTo>
                  <a:lnTo>
                    <a:pt x="523818" y="7595"/>
                  </a:lnTo>
                  <a:lnTo>
                    <a:pt x="575942" y="8805"/>
                  </a:lnTo>
                  <a:lnTo>
                    <a:pt x="627993" y="10144"/>
                  </a:lnTo>
                  <a:lnTo>
                    <a:pt x="679964" y="11624"/>
                  </a:lnTo>
                  <a:lnTo>
                    <a:pt x="731847" y="13255"/>
                  </a:lnTo>
                  <a:lnTo>
                    <a:pt x="783637" y="15051"/>
                  </a:lnTo>
                  <a:lnTo>
                    <a:pt x="835326" y="17022"/>
                  </a:lnTo>
                  <a:lnTo>
                    <a:pt x="886909" y="19181"/>
                  </a:lnTo>
                  <a:lnTo>
                    <a:pt x="938378" y="21538"/>
                  </a:lnTo>
                  <a:lnTo>
                    <a:pt x="989726" y="24107"/>
                  </a:lnTo>
                  <a:lnTo>
                    <a:pt x="1040947" y="26897"/>
                  </a:lnTo>
                  <a:lnTo>
                    <a:pt x="1092035" y="29922"/>
                  </a:lnTo>
                  <a:lnTo>
                    <a:pt x="1142981" y="33193"/>
                  </a:lnTo>
                  <a:lnTo>
                    <a:pt x="1193781" y="36721"/>
                  </a:lnTo>
                  <a:lnTo>
                    <a:pt x="1244427" y="40519"/>
                  </a:lnTo>
                  <a:lnTo>
                    <a:pt x="1294912" y="44597"/>
                  </a:lnTo>
                  <a:lnTo>
                    <a:pt x="1345231" y="48968"/>
                  </a:lnTo>
                  <a:lnTo>
                    <a:pt x="1395375" y="53644"/>
                  </a:lnTo>
                  <a:lnTo>
                    <a:pt x="1445338" y="58636"/>
                  </a:lnTo>
                  <a:lnTo>
                    <a:pt x="1495114" y="63955"/>
                  </a:lnTo>
                  <a:lnTo>
                    <a:pt x="1544697" y="69614"/>
                  </a:lnTo>
                  <a:lnTo>
                    <a:pt x="1594078" y="75624"/>
                  </a:lnTo>
                  <a:lnTo>
                    <a:pt x="1643252" y="81997"/>
                  </a:lnTo>
                  <a:lnTo>
                    <a:pt x="1692212" y="88745"/>
                  </a:lnTo>
                  <a:lnTo>
                    <a:pt x="1740952" y="95879"/>
                  </a:lnTo>
                  <a:lnTo>
                    <a:pt x="1789464" y="103411"/>
                  </a:lnTo>
                  <a:lnTo>
                    <a:pt x="1837741" y="111353"/>
                  </a:lnTo>
                  <a:lnTo>
                    <a:pt x="1885778" y="119716"/>
                  </a:lnTo>
                  <a:lnTo>
                    <a:pt x="1933568" y="128513"/>
                  </a:lnTo>
                  <a:lnTo>
                    <a:pt x="1981103" y="137754"/>
                  </a:lnTo>
                  <a:lnTo>
                    <a:pt x="2028377" y="147452"/>
                  </a:lnTo>
                  <a:lnTo>
                    <a:pt x="2075384" y="157618"/>
                  </a:lnTo>
                  <a:lnTo>
                    <a:pt x="2122116" y="168264"/>
                  </a:lnTo>
                  <a:lnTo>
                    <a:pt x="2168568" y="179402"/>
                  </a:lnTo>
                  <a:lnTo>
                    <a:pt x="2214731" y="191043"/>
                  </a:lnTo>
                  <a:lnTo>
                    <a:pt x="2260601" y="203200"/>
                  </a:lnTo>
                  <a:lnTo>
                    <a:pt x="2839642" y="424656"/>
                  </a:lnTo>
                  <a:lnTo>
                    <a:pt x="3444876" y="730250"/>
                  </a:lnTo>
                  <a:lnTo>
                    <a:pt x="3921524" y="1000919"/>
                  </a:lnTo>
                  <a:lnTo>
                    <a:pt x="4114802" y="1117600"/>
                  </a:lnTo>
                </a:path>
              </a:pathLst>
            </a:custGeom>
            <a:noFill/>
            <a:ln cap="flat" cmpd="sng" w="254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35"/>
            <p:cNvSpPr txBox="1"/>
            <p:nvPr/>
          </p:nvSpPr>
          <p:spPr>
            <a:xfrm>
              <a:off x="5181600" y="5583682"/>
              <a:ext cx="6018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noAutofit/>
            </a:bodyPr>
            <a:lstStyle/>
            <a:p>
              <a:pPr indent="0" lvl="0" marL="127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2000</a:t>
              </a:r>
              <a:endParaRPr b="0" i="0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03" name="Google Shape;1703;p35"/>
            <p:cNvSpPr txBox="1"/>
            <p:nvPr/>
          </p:nvSpPr>
          <p:spPr>
            <a:xfrm>
              <a:off x="7706171" y="5333750"/>
              <a:ext cx="153567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Year Number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704" name="Google Shape;1704;p35"/>
          <p:cNvSpPr txBox="1"/>
          <p:nvPr/>
        </p:nvSpPr>
        <p:spPr>
          <a:xfrm>
            <a:off x="326612" y="6180058"/>
            <a:ext cx="8569025" cy="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109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Data from G. Witt. Journal of Statistics Education, Volume 21, Number 1 (2013) Slide Credit: Eric Eaton</a:t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9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36"/>
          <p:cNvSpPr txBox="1"/>
          <p:nvPr>
            <p:ph idx="2" type="body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Introduction to Machine Learning</a:t>
            </a:r>
            <a:endParaRPr/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en-US" sz="2000">
                <a:solidFill>
                  <a:srgbClr val="C00000"/>
                </a:solidFill>
              </a:rPr>
              <a:t>Unsupervised Learning</a:t>
            </a:r>
            <a:endParaRPr sz="2000">
              <a:solidFill>
                <a:srgbClr val="C00000"/>
              </a:solidFill>
            </a:endParaRPr>
          </a:p>
        </p:txBody>
      </p:sp>
      <p:sp>
        <p:nvSpPr>
          <p:cNvPr id="1710" name="Google Shape;1710;p36"/>
          <p:cNvSpPr/>
          <p:nvPr/>
        </p:nvSpPr>
        <p:spPr>
          <a:xfrm>
            <a:off x="636025" y="1873940"/>
            <a:ext cx="7162800" cy="1405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Given </a:t>
            </a:r>
            <a:r>
              <a:rPr b="0" i="1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="0" baseline="-2500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0" i="1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="0" baseline="-2500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..., </a:t>
            </a:r>
            <a:r>
              <a:rPr b="0" i="1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="0" baseline="-2500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(without labels)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Output hidden structure behind the </a:t>
            </a:r>
            <a:r>
              <a:rPr b="0" i="1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’s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12800" marR="0" rtl="0" algn="l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e.g., clustering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1" name="Google Shape;1711;p36"/>
          <p:cNvSpPr/>
          <p:nvPr/>
        </p:nvSpPr>
        <p:spPr>
          <a:xfrm>
            <a:off x="-45720" y="1430774"/>
            <a:ext cx="9372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508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GOAL : Intra cluster distances are minimized and inter cluster distances are maximized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12" name="Google Shape;1712;p36"/>
          <p:cNvGrpSpPr/>
          <p:nvPr/>
        </p:nvGrpSpPr>
        <p:grpSpPr>
          <a:xfrm>
            <a:off x="663260" y="3658087"/>
            <a:ext cx="7954639" cy="2726055"/>
            <a:chOff x="2256161" y="3044736"/>
            <a:chExt cx="7954639" cy="2726055"/>
          </a:xfrm>
        </p:grpSpPr>
        <p:sp>
          <p:nvSpPr>
            <p:cNvPr id="1713" name="Google Shape;1713;p36"/>
            <p:cNvSpPr/>
            <p:nvPr/>
          </p:nvSpPr>
          <p:spPr>
            <a:xfrm>
              <a:off x="2334968" y="3044736"/>
              <a:ext cx="171450" cy="2726055"/>
            </a:xfrm>
            <a:custGeom>
              <a:rect b="b" l="l" r="r" t="t"/>
              <a:pathLst>
                <a:path extrusionOk="0" h="2726054" w="171450">
                  <a:moveTo>
                    <a:pt x="104623" y="108267"/>
                  </a:moveTo>
                  <a:lnTo>
                    <a:pt x="66523" y="108267"/>
                  </a:lnTo>
                  <a:lnTo>
                    <a:pt x="66522" y="2725623"/>
                  </a:lnTo>
                  <a:lnTo>
                    <a:pt x="104622" y="2725623"/>
                  </a:lnTo>
                  <a:lnTo>
                    <a:pt x="104623" y="108267"/>
                  </a:lnTo>
                  <a:close/>
                </a:path>
                <a:path extrusionOk="0" h="2726054" w="171450">
                  <a:moveTo>
                    <a:pt x="85573" y="0"/>
                  </a:moveTo>
                  <a:lnTo>
                    <a:pt x="2443" y="142506"/>
                  </a:lnTo>
                  <a:lnTo>
                    <a:pt x="0" y="149668"/>
                  </a:lnTo>
                  <a:lnTo>
                    <a:pt x="475" y="156956"/>
                  </a:lnTo>
                  <a:lnTo>
                    <a:pt x="3648" y="163534"/>
                  </a:lnTo>
                  <a:lnTo>
                    <a:pt x="9299" y="168567"/>
                  </a:lnTo>
                  <a:lnTo>
                    <a:pt x="16458" y="171006"/>
                  </a:lnTo>
                  <a:lnTo>
                    <a:pt x="23745" y="170529"/>
                  </a:lnTo>
                  <a:lnTo>
                    <a:pt x="30323" y="167356"/>
                  </a:lnTo>
                  <a:lnTo>
                    <a:pt x="35352" y="161709"/>
                  </a:lnTo>
                  <a:lnTo>
                    <a:pt x="66523" y="108267"/>
                  </a:lnTo>
                  <a:lnTo>
                    <a:pt x="148729" y="108267"/>
                  </a:lnTo>
                  <a:lnTo>
                    <a:pt x="85573" y="0"/>
                  </a:lnTo>
                  <a:close/>
                </a:path>
                <a:path extrusionOk="0" h="2726054" w="171450">
                  <a:moveTo>
                    <a:pt x="148729" y="108267"/>
                  </a:moveTo>
                  <a:lnTo>
                    <a:pt x="104623" y="108267"/>
                  </a:lnTo>
                  <a:lnTo>
                    <a:pt x="135793" y="161709"/>
                  </a:lnTo>
                  <a:lnTo>
                    <a:pt x="140822" y="167356"/>
                  </a:lnTo>
                  <a:lnTo>
                    <a:pt x="147399" y="170529"/>
                  </a:lnTo>
                  <a:lnTo>
                    <a:pt x="154687" y="171006"/>
                  </a:lnTo>
                  <a:lnTo>
                    <a:pt x="161847" y="168567"/>
                  </a:lnTo>
                  <a:lnTo>
                    <a:pt x="167497" y="163534"/>
                  </a:lnTo>
                  <a:lnTo>
                    <a:pt x="170670" y="156956"/>
                  </a:lnTo>
                  <a:lnTo>
                    <a:pt x="171145" y="149668"/>
                  </a:lnTo>
                  <a:lnTo>
                    <a:pt x="168702" y="142506"/>
                  </a:lnTo>
                  <a:lnTo>
                    <a:pt x="148729" y="10826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6"/>
            <p:cNvSpPr/>
            <p:nvPr/>
          </p:nvSpPr>
          <p:spPr>
            <a:xfrm>
              <a:off x="2256161" y="5531624"/>
              <a:ext cx="3598545" cy="172085"/>
            </a:xfrm>
            <a:custGeom>
              <a:rect b="b" l="l" r="r" t="t"/>
              <a:pathLst>
                <a:path extrusionOk="0" h="172085" w="3598545">
                  <a:moveTo>
                    <a:pt x="0" y="67284"/>
                  </a:moveTo>
                  <a:lnTo>
                    <a:pt x="0" y="105384"/>
                  </a:lnTo>
                  <a:lnTo>
                    <a:pt x="3490106" y="105384"/>
                  </a:lnTo>
                  <a:lnTo>
                    <a:pt x="3436664" y="136555"/>
                  </a:lnTo>
                  <a:lnTo>
                    <a:pt x="3431017" y="141584"/>
                  </a:lnTo>
                  <a:lnTo>
                    <a:pt x="3427844" y="148162"/>
                  </a:lnTo>
                  <a:lnTo>
                    <a:pt x="3427366" y="155449"/>
                  </a:lnTo>
                  <a:lnTo>
                    <a:pt x="3429806" y="162609"/>
                  </a:lnTo>
                  <a:lnTo>
                    <a:pt x="3434839" y="168259"/>
                  </a:lnTo>
                  <a:lnTo>
                    <a:pt x="3441417" y="171432"/>
                  </a:lnTo>
                  <a:lnTo>
                    <a:pt x="3448705" y="171908"/>
                  </a:lnTo>
                  <a:lnTo>
                    <a:pt x="3455866" y="169464"/>
                  </a:lnTo>
                  <a:lnTo>
                    <a:pt x="3598373" y="86335"/>
                  </a:lnTo>
                  <a:lnTo>
                    <a:pt x="3565714" y="67285"/>
                  </a:lnTo>
                  <a:lnTo>
                    <a:pt x="0" y="67284"/>
                  </a:lnTo>
                  <a:close/>
                </a:path>
                <a:path extrusionOk="0" h="172085" w="3598545">
                  <a:moveTo>
                    <a:pt x="3446138" y="0"/>
                  </a:moveTo>
                  <a:lnTo>
                    <a:pt x="3436702" y="2476"/>
                  </a:lnTo>
                  <a:lnTo>
                    <a:pt x="3432460" y="5511"/>
                  </a:lnTo>
                  <a:lnTo>
                    <a:pt x="3429806" y="10058"/>
                  </a:lnTo>
                  <a:lnTo>
                    <a:pt x="3427366" y="17220"/>
                  </a:lnTo>
                  <a:lnTo>
                    <a:pt x="3427844" y="24507"/>
                  </a:lnTo>
                  <a:lnTo>
                    <a:pt x="3431017" y="31086"/>
                  </a:lnTo>
                  <a:lnTo>
                    <a:pt x="3436664" y="36118"/>
                  </a:lnTo>
                  <a:lnTo>
                    <a:pt x="3490106" y="67285"/>
                  </a:lnTo>
                  <a:lnTo>
                    <a:pt x="3565714" y="67285"/>
                  </a:lnTo>
                  <a:lnTo>
                    <a:pt x="3451320" y="558"/>
                  </a:lnTo>
                  <a:lnTo>
                    <a:pt x="3446138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6"/>
            <p:cNvSpPr/>
            <p:nvPr/>
          </p:nvSpPr>
          <p:spPr>
            <a:xfrm>
              <a:off x="2878887" y="4254500"/>
              <a:ext cx="368300" cy="368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36"/>
            <p:cNvSpPr/>
            <p:nvPr/>
          </p:nvSpPr>
          <p:spPr>
            <a:xfrm>
              <a:off x="2943403" y="4294911"/>
              <a:ext cx="241300" cy="2413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36"/>
            <p:cNvSpPr/>
            <p:nvPr/>
          </p:nvSpPr>
          <p:spPr>
            <a:xfrm>
              <a:off x="3285287" y="4368800"/>
              <a:ext cx="368300" cy="368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36"/>
            <p:cNvSpPr/>
            <p:nvPr/>
          </p:nvSpPr>
          <p:spPr>
            <a:xfrm>
              <a:off x="3354311" y="4415561"/>
              <a:ext cx="228600" cy="228600"/>
            </a:xfrm>
            <a:custGeom>
              <a:rect b="b" l="l" r="r" t="t"/>
              <a:pathLst>
                <a:path extrusionOk="0" h="228600" w="228600">
                  <a:moveTo>
                    <a:pt x="114300" y="0"/>
                  </a:moveTo>
                  <a:lnTo>
                    <a:pt x="69806" y="8981"/>
                  </a:lnTo>
                  <a:lnTo>
                    <a:pt x="33475" y="33475"/>
                  </a:lnTo>
                  <a:lnTo>
                    <a:pt x="8981" y="69806"/>
                  </a:lnTo>
                  <a:lnTo>
                    <a:pt x="0" y="114299"/>
                  </a:lnTo>
                  <a:lnTo>
                    <a:pt x="8981" y="158787"/>
                  </a:lnTo>
                  <a:lnTo>
                    <a:pt x="33475" y="195119"/>
                  </a:lnTo>
                  <a:lnTo>
                    <a:pt x="69806" y="219616"/>
                  </a:lnTo>
                  <a:lnTo>
                    <a:pt x="114300" y="228599"/>
                  </a:lnTo>
                  <a:lnTo>
                    <a:pt x="158787" y="219616"/>
                  </a:lnTo>
                  <a:lnTo>
                    <a:pt x="195119" y="195119"/>
                  </a:lnTo>
                  <a:lnTo>
                    <a:pt x="219616" y="158787"/>
                  </a:lnTo>
                  <a:lnTo>
                    <a:pt x="228600" y="114299"/>
                  </a:lnTo>
                  <a:lnTo>
                    <a:pt x="219616" y="69806"/>
                  </a:lnTo>
                  <a:lnTo>
                    <a:pt x="195119" y="33475"/>
                  </a:lnTo>
                  <a:lnTo>
                    <a:pt x="158787" y="8981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36"/>
            <p:cNvSpPr/>
            <p:nvPr/>
          </p:nvSpPr>
          <p:spPr>
            <a:xfrm>
              <a:off x="3354311" y="4415561"/>
              <a:ext cx="228600" cy="228600"/>
            </a:xfrm>
            <a:custGeom>
              <a:rect b="b" l="l" r="r" t="t"/>
              <a:pathLst>
                <a:path extrusionOk="0" h="228600" w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cap="flat" cmpd="sng" w="12700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36"/>
            <p:cNvSpPr/>
            <p:nvPr/>
          </p:nvSpPr>
          <p:spPr>
            <a:xfrm>
              <a:off x="3285287" y="4864100"/>
              <a:ext cx="368300" cy="3683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36"/>
            <p:cNvSpPr/>
            <p:nvPr/>
          </p:nvSpPr>
          <p:spPr>
            <a:xfrm>
              <a:off x="3354311" y="4912880"/>
              <a:ext cx="228600" cy="228600"/>
            </a:xfrm>
            <a:custGeom>
              <a:rect b="b" l="l" r="r" t="t"/>
              <a:pathLst>
                <a:path extrusionOk="0" h="228600" w="228600">
                  <a:moveTo>
                    <a:pt x="114300" y="0"/>
                  </a:moveTo>
                  <a:lnTo>
                    <a:pt x="69806" y="8981"/>
                  </a:lnTo>
                  <a:lnTo>
                    <a:pt x="33475" y="33475"/>
                  </a:lnTo>
                  <a:lnTo>
                    <a:pt x="8981" y="69806"/>
                  </a:lnTo>
                  <a:lnTo>
                    <a:pt x="0" y="114300"/>
                  </a:lnTo>
                  <a:lnTo>
                    <a:pt x="8981" y="158787"/>
                  </a:lnTo>
                  <a:lnTo>
                    <a:pt x="33475" y="195119"/>
                  </a:lnTo>
                  <a:lnTo>
                    <a:pt x="69806" y="219616"/>
                  </a:lnTo>
                  <a:lnTo>
                    <a:pt x="114300" y="228600"/>
                  </a:lnTo>
                  <a:lnTo>
                    <a:pt x="158787" y="219616"/>
                  </a:lnTo>
                  <a:lnTo>
                    <a:pt x="195119" y="195119"/>
                  </a:lnTo>
                  <a:lnTo>
                    <a:pt x="219616" y="158787"/>
                  </a:lnTo>
                  <a:lnTo>
                    <a:pt x="228600" y="114300"/>
                  </a:lnTo>
                  <a:lnTo>
                    <a:pt x="219616" y="69806"/>
                  </a:lnTo>
                  <a:lnTo>
                    <a:pt x="195119" y="33475"/>
                  </a:lnTo>
                  <a:lnTo>
                    <a:pt x="158787" y="8981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36"/>
            <p:cNvSpPr/>
            <p:nvPr/>
          </p:nvSpPr>
          <p:spPr>
            <a:xfrm>
              <a:off x="3354311" y="4912880"/>
              <a:ext cx="228600" cy="228600"/>
            </a:xfrm>
            <a:custGeom>
              <a:rect b="b" l="l" r="r" t="t"/>
              <a:pathLst>
                <a:path extrusionOk="0" h="228600" w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cap="flat" cmpd="sng" w="12700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36"/>
            <p:cNvSpPr/>
            <p:nvPr/>
          </p:nvSpPr>
          <p:spPr>
            <a:xfrm>
              <a:off x="2828087" y="4749800"/>
              <a:ext cx="368300" cy="3683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36"/>
            <p:cNvSpPr/>
            <p:nvPr/>
          </p:nvSpPr>
          <p:spPr>
            <a:xfrm>
              <a:off x="2897111" y="4798580"/>
              <a:ext cx="228600" cy="228600"/>
            </a:xfrm>
            <a:custGeom>
              <a:rect b="b" l="l" r="r" t="t"/>
              <a:pathLst>
                <a:path extrusionOk="0" h="228600" w="228600">
                  <a:moveTo>
                    <a:pt x="114300" y="0"/>
                  </a:moveTo>
                  <a:lnTo>
                    <a:pt x="69806" y="8981"/>
                  </a:lnTo>
                  <a:lnTo>
                    <a:pt x="33475" y="33475"/>
                  </a:lnTo>
                  <a:lnTo>
                    <a:pt x="8981" y="69806"/>
                  </a:lnTo>
                  <a:lnTo>
                    <a:pt x="0" y="114300"/>
                  </a:lnTo>
                  <a:lnTo>
                    <a:pt x="8981" y="158787"/>
                  </a:lnTo>
                  <a:lnTo>
                    <a:pt x="33475" y="195119"/>
                  </a:lnTo>
                  <a:lnTo>
                    <a:pt x="69806" y="219616"/>
                  </a:lnTo>
                  <a:lnTo>
                    <a:pt x="114300" y="228600"/>
                  </a:lnTo>
                  <a:lnTo>
                    <a:pt x="158787" y="219616"/>
                  </a:lnTo>
                  <a:lnTo>
                    <a:pt x="195119" y="195119"/>
                  </a:lnTo>
                  <a:lnTo>
                    <a:pt x="219616" y="158787"/>
                  </a:lnTo>
                  <a:lnTo>
                    <a:pt x="228600" y="114300"/>
                  </a:lnTo>
                  <a:lnTo>
                    <a:pt x="219616" y="69806"/>
                  </a:lnTo>
                  <a:lnTo>
                    <a:pt x="195119" y="33475"/>
                  </a:lnTo>
                  <a:lnTo>
                    <a:pt x="158787" y="8981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36"/>
            <p:cNvSpPr/>
            <p:nvPr/>
          </p:nvSpPr>
          <p:spPr>
            <a:xfrm>
              <a:off x="2897111" y="4798580"/>
              <a:ext cx="228600" cy="228600"/>
            </a:xfrm>
            <a:custGeom>
              <a:rect b="b" l="l" r="r" t="t"/>
              <a:pathLst>
                <a:path extrusionOk="0" h="228600" w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cap="flat" cmpd="sng" w="12700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36"/>
            <p:cNvSpPr/>
            <p:nvPr/>
          </p:nvSpPr>
          <p:spPr>
            <a:xfrm>
              <a:off x="3209087" y="3657600"/>
              <a:ext cx="368300" cy="3683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36"/>
            <p:cNvSpPr/>
            <p:nvPr/>
          </p:nvSpPr>
          <p:spPr>
            <a:xfrm>
              <a:off x="3271761" y="3700030"/>
              <a:ext cx="241300" cy="2413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36"/>
            <p:cNvSpPr/>
            <p:nvPr/>
          </p:nvSpPr>
          <p:spPr>
            <a:xfrm>
              <a:off x="3513887" y="3911600"/>
              <a:ext cx="368300" cy="3683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36"/>
            <p:cNvSpPr/>
            <p:nvPr/>
          </p:nvSpPr>
          <p:spPr>
            <a:xfrm>
              <a:off x="3576561" y="3949979"/>
              <a:ext cx="241300" cy="2413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36"/>
            <p:cNvSpPr/>
            <p:nvPr/>
          </p:nvSpPr>
          <p:spPr>
            <a:xfrm>
              <a:off x="3856787" y="3695700"/>
              <a:ext cx="368300" cy="368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36"/>
            <p:cNvSpPr/>
            <p:nvPr/>
          </p:nvSpPr>
          <p:spPr>
            <a:xfrm>
              <a:off x="3919461" y="3730040"/>
              <a:ext cx="241300" cy="2413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36"/>
            <p:cNvSpPr/>
            <p:nvPr/>
          </p:nvSpPr>
          <p:spPr>
            <a:xfrm>
              <a:off x="3590087" y="3416300"/>
              <a:ext cx="368300" cy="368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36"/>
            <p:cNvSpPr/>
            <p:nvPr/>
          </p:nvSpPr>
          <p:spPr>
            <a:xfrm>
              <a:off x="3660940" y="3463061"/>
              <a:ext cx="228600" cy="228600"/>
            </a:xfrm>
            <a:custGeom>
              <a:rect b="b" l="l" r="r" t="t"/>
              <a:pathLst>
                <a:path extrusionOk="0" h="228600" w="228600">
                  <a:moveTo>
                    <a:pt x="114300" y="0"/>
                  </a:moveTo>
                  <a:lnTo>
                    <a:pt x="69812" y="8981"/>
                  </a:lnTo>
                  <a:lnTo>
                    <a:pt x="33480" y="33475"/>
                  </a:lnTo>
                  <a:lnTo>
                    <a:pt x="8983" y="69806"/>
                  </a:lnTo>
                  <a:lnTo>
                    <a:pt x="0" y="114300"/>
                  </a:lnTo>
                  <a:lnTo>
                    <a:pt x="8983" y="158787"/>
                  </a:lnTo>
                  <a:lnTo>
                    <a:pt x="33480" y="195119"/>
                  </a:lnTo>
                  <a:lnTo>
                    <a:pt x="69812" y="219616"/>
                  </a:lnTo>
                  <a:lnTo>
                    <a:pt x="114300" y="228599"/>
                  </a:lnTo>
                  <a:lnTo>
                    <a:pt x="158793" y="219616"/>
                  </a:lnTo>
                  <a:lnTo>
                    <a:pt x="195124" y="195119"/>
                  </a:lnTo>
                  <a:lnTo>
                    <a:pt x="219618" y="158787"/>
                  </a:lnTo>
                  <a:lnTo>
                    <a:pt x="228600" y="114300"/>
                  </a:lnTo>
                  <a:lnTo>
                    <a:pt x="219618" y="69806"/>
                  </a:lnTo>
                  <a:lnTo>
                    <a:pt x="195124" y="33475"/>
                  </a:lnTo>
                  <a:lnTo>
                    <a:pt x="158793" y="8981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36"/>
            <p:cNvSpPr/>
            <p:nvPr/>
          </p:nvSpPr>
          <p:spPr>
            <a:xfrm>
              <a:off x="3660940" y="3463061"/>
              <a:ext cx="228600" cy="228600"/>
            </a:xfrm>
            <a:custGeom>
              <a:rect b="b" l="l" r="r" t="t"/>
              <a:pathLst>
                <a:path extrusionOk="0" h="228600" w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cap="flat" cmpd="sng" w="12700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36"/>
            <p:cNvSpPr/>
            <p:nvPr/>
          </p:nvSpPr>
          <p:spPr>
            <a:xfrm>
              <a:off x="4555287" y="4368800"/>
              <a:ext cx="368300" cy="368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36"/>
            <p:cNvSpPr/>
            <p:nvPr/>
          </p:nvSpPr>
          <p:spPr>
            <a:xfrm>
              <a:off x="4617961" y="4409211"/>
              <a:ext cx="241300" cy="2413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36"/>
            <p:cNvSpPr/>
            <p:nvPr/>
          </p:nvSpPr>
          <p:spPr>
            <a:xfrm>
              <a:off x="4301287" y="4711700"/>
              <a:ext cx="368300" cy="368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36"/>
            <p:cNvSpPr/>
            <p:nvPr/>
          </p:nvSpPr>
          <p:spPr>
            <a:xfrm>
              <a:off x="4365790" y="4752111"/>
              <a:ext cx="241300" cy="2413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36"/>
            <p:cNvSpPr/>
            <p:nvPr/>
          </p:nvSpPr>
          <p:spPr>
            <a:xfrm>
              <a:off x="4669587" y="4711700"/>
              <a:ext cx="368300" cy="368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36"/>
            <p:cNvSpPr/>
            <p:nvPr/>
          </p:nvSpPr>
          <p:spPr>
            <a:xfrm>
              <a:off x="4732261" y="4752111"/>
              <a:ext cx="241300" cy="2413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36"/>
            <p:cNvSpPr/>
            <p:nvPr/>
          </p:nvSpPr>
          <p:spPr>
            <a:xfrm>
              <a:off x="5037887" y="4546600"/>
              <a:ext cx="368300" cy="3683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36"/>
            <p:cNvSpPr/>
            <p:nvPr/>
          </p:nvSpPr>
          <p:spPr>
            <a:xfrm>
              <a:off x="5100561" y="4584979"/>
              <a:ext cx="241300" cy="2413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36"/>
            <p:cNvSpPr/>
            <p:nvPr/>
          </p:nvSpPr>
          <p:spPr>
            <a:xfrm>
              <a:off x="3082087" y="4622800"/>
              <a:ext cx="368300" cy="3683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36"/>
            <p:cNvSpPr/>
            <p:nvPr/>
          </p:nvSpPr>
          <p:spPr>
            <a:xfrm>
              <a:off x="3156623" y="4667529"/>
              <a:ext cx="228600" cy="228600"/>
            </a:xfrm>
            <a:custGeom>
              <a:rect b="b" l="l" r="r" t="t"/>
              <a:pathLst>
                <a:path extrusionOk="0" h="228600" w="228600">
                  <a:moveTo>
                    <a:pt x="114300" y="0"/>
                  </a:move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300"/>
                  </a:lnTo>
                  <a:lnTo>
                    <a:pt x="8983" y="158793"/>
                  </a:lnTo>
                  <a:lnTo>
                    <a:pt x="33480" y="195124"/>
                  </a:lnTo>
                  <a:lnTo>
                    <a:pt x="69812" y="219618"/>
                  </a:lnTo>
                  <a:lnTo>
                    <a:pt x="114300" y="228600"/>
                  </a:lnTo>
                  <a:lnTo>
                    <a:pt x="158793" y="219618"/>
                  </a:lnTo>
                  <a:lnTo>
                    <a:pt x="195124" y="195124"/>
                  </a:lnTo>
                  <a:lnTo>
                    <a:pt x="219618" y="158793"/>
                  </a:lnTo>
                  <a:lnTo>
                    <a:pt x="228600" y="114300"/>
                  </a:lnTo>
                  <a:lnTo>
                    <a:pt x="219618" y="69812"/>
                  </a:lnTo>
                  <a:lnTo>
                    <a:pt x="195124" y="33480"/>
                  </a:lnTo>
                  <a:lnTo>
                    <a:pt x="158793" y="8983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36"/>
            <p:cNvSpPr/>
            <p:nvPr/>
          </p:nvSpPr>
          <p:spPr>
            <a:xfrm>
              <a:off x="3156623" y="4667529"/>
              <a:ext cx="228600" cy="228600"/>
            </a:xfrm>
            <a:custGeom>
              <a:rect b="b" l="l" r="r" t="t"/>
              <a:pathLst>
                <a:path extrusionOk="0" h="228600" w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cap="flat" cmpd="sng" w="12700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36"/>
            <p:cNvSpPr/>
            <p:nvPr/>
          </p:nvSpPr>
          <p:spPr>
            <a:xfrm>
              <a:off x="3348787" y="3302000"/>
              <a:ext cx="368300" cy="3683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36"/>
            <p:cNvSpPr/>
            <p:nvPr/>
          </p:nvSpPr>
          <p:spPr>
            <a:xfrm>
              <a:off x="3412464" y="3348761"/>
              <a:ext cx="228600" cy="228600"/>
            </a:xfrm>
            <a:custGeom>
              <a:rect b="b" l="l" r="r" t="t"/>
              <a:pathLst>
                <a:path extrusionOk="0" h="228600" w="228600">
                  <a:moveTo>
                    <a:pt x="114300" y="0"/>
                  </a:moveTo>
                  <a:lnTo>
                    <a:pt x="69812" y="8981"/>
                  </a:lnTo>
                  <a:lnTo>
                    <a:pt x="33480" y="33475"/>
                  </a:lnTo>
                  <a:lnTo>
                    <a:pt x="8983" y="69806"/>
                  </a:lnTo>
                  <a:lnTo>
                    <a:pt x="0" y="114300"/>
                  </a:lnTo>
                  <a:lnTo>
                    <a:pt x="8983" y="158787"/>
                  </a:lnTo>
                  <a:lnTo>
                    <a:pt x="33480" y="195119"/>
                  </a:lnTo>
                  <a:lnTo>
                    <a:pt x="69812" y="219616"/>
                  </a:lnTo>
                  <a:lnTo>
                    <a:pt x="114300" y="228600"/>
                  </a:lnTo>
                  <a:lnTo>
                    <a:pt x="158793" y="219616"/>
                  </a:lnTo>
                  <a:lnTo>
                    <a:pt x="195124" y="195119"/>
                  </a:lnTo>
                  <a:lnTo>
                    <a:pt x="219618" y="158787"/>
                  </a:lnTo>
                  <a:lnTo>
                    <a:pt x="228600" y="114300"/>
                  </a:lnTo>
                  <a:lnTo>
                    <a:pt x="219618" y="69806"/>
                  </a:lnTo>
                  <a:lnTo>
                    <a:pt x="195124" y="33475"/>
                  </a:lnTo>
                  <a:lnTo>
                    <a:pt x="158793" y="8981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36"/>
            <p:cNvSpPr/>
            <p:nvPr/>
          </p:nvSpPr>
          <p:spPr>
            <a:xfrm>
              <a:off x="3412464" y="3348761"/>
              <a:ext cx="228600" cy="228600"/>
            </a:xfrm>
            <a:custGeom>
              <a:rect b="b" l="l" r="r" t="t"/>
              <a:pathLst>
                <a:path extrusionOk="0" h="228600" w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cap="flat" cmpd="sng" w="12700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36"/>
            <p:cNvSpPr/>
            <p:nvPr/>
          </p:nvSpPr>
          <p:spPr>
            <a:xfrm>
              <a:off x="6691068" y="3044736"/>
              <a:ext cx="171450" cy="2726055"/>
            </a:xfrm>
            <a:custGeom>
              <a:rect b="b" l="l" r="r" t="t"/>
              <a:pathLst>
                <a:path extrusionOk="0" h="2726054" w="171450">
                  <a:moveTo>
                    <a:pt x="104625" y="108267"/>
                  </a:moveTo>
                  <a:lnTo>
                    <a:pt x="66525" y="108267"/>
                  </a:lnTo>
                  <a:lnTo>
                    <a:pt x="66525" y="2725623"/>
                  </a:lnTo>
                  <a:lnTo>
                    <a:pt x="104625" y="2725623"/>
                  </a:lnTo>
                  <a:lnTo>
                    <a:pt x="104625" y="108267"/>
                  </a:lnTo>
                  <a:close/>
                </a:path>
                <a:path extrusionOk="0" h="2726054" w="171450">
                  <a:moveTo>
                    <a:pt x="85575" y="0"/>
                  </a:moveTo>
                  <a:lnTo>
                    <a:pt x="2441" y="142506"/>
                  </a:lnTo>
                  <a:lnTo>
                    <a:pt x="0" y="149668"/>
                  </a:lnTo>
                  <a:lnTo>
                    <a:pt x="474" y="156956"/>
                  </a:lnTo>
                  <a:lnTo>
                    <a:pt x="3646" y="163534"/>
                  </a:lnTo>
                  <a:lnTo>
                    <a:pt x="9299" y="168567"/>
                  </a:lnTo>
                  <a:lnTo>
                    <a:pt x="16460" y="171006"/>
                  </a:lnTo>
                  <a:lnTo>
                    <a:pt x="23747" y="170529"/>
                  </a:lnTo>
                  <a:lnTo>
                    <a:pt x="30321" y="167356"/>
                  </a:lnTo>
                  <a:lnTo>
                    <a:pt x="35347" y="161709"/>
                  </a:lnTo>
                  <a:lnTo>
                    <a:pt x="66525" y="108267"/>
                  </a:lnTo>
                  <a:lnTo>
                    <a:pt x="148725" y="108267"/>
                  </a:lnTo>
                  <a:lnTo>
                    <a:pt x="85575" y="0"/>
                  </a:lnTo>
                  <a:close/>
                </a:path>
                <a:path extrusionOk="0" h="2726054" w="171450">
                  <a:moveTo>
                    <a:pt x="148725" y="108267"/>
                  </a:moveTo>
                  <a:lnTo>
                    <a:pt x="104625" y="108267"/>
                  </a:lnTo>
                  <a:lnTo>
                    <a:pt x="135791" y="161709"/>
                  </a:lnTo>
                  <a:lnTo>
                    <a:pt x="140818" y="167356"/>
                  </a:lnTo>
                  <a:lnTo>
                    <a:pt x="147397" y="170529"/>
                  </a:lnTo>
                  <a:lnTo>
                    <a:pt x="154688" y="171006"/>
                  </a:lnTo>
                  <a:lnTo>
                    <a:pt x="161851" y="168567"/>
                  </a:lnTo>
                  <a:lnTo>
                    <a:pt x="167498" y="163534"/>
                  </a:lnTo>
                  <a:lnTo>
                    <a:pt x="170670" y="156956"/>
                  </a:lnTo>
                  <a:lnTo>
                    <a:pt x="171144" y="149668"/>
                  </a:lnTo>
                  <a:lnTo>
                    <a:pt x="168697" y="142506"/>
                  </a:lnTo>
                  <a:lnTo>
                    <a:pt x="148725" y="10826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36"/>
            <p:cNvSpPr/>
            <p:nvPr/>
          </p:nvSpPr>
          <p:spPr>
            <a:xfrm>
              <a:off x="6612255" y="5531624"/>
              <a:ext cx="3598545" cy="172085"/>
            </a:xfrm>
            <a:custGeom>
              <a:rect b="b" l="l" r="r" t="t"/>
              <a:pathLst>
                <a:path extrusionOk="0" h="172085" w="3598545">
                  <a:moveTo>
                    <a:pt x="0" y="67284"/>
                  </a:moveTo>
                  <a:lnTo>
                    <a:pt x="0" y="105384"/>
                  </a:lnTo>
                  <a:lnTo>
                    <a:pt x="3490112" y="105384"/>
                  </a:lnTo>
                  <a:lnTo>
                    <a:pt x="3436670" y="136555"/>
                  </a:lnTo>
                  <a:lnTo>
                    <a:pt x="3431023" y="141584"/>
                  </a:lnTo>
                  <a:lnTo>
                    <a:pt x="3427850" y="148162"/>
                  </a:lnTo>
                  <a:lnTo>
                    <a:pt x="3427373" y="155449"/>
                  </a:lnTo>
                  <a:lnTo>
                    <a:pt x="3429812" y="162609"/>
                  </a:lnTo>
                  <a:lnTo>
                    <a:pt x="3434845" y="168259"/>
                  </a:lnTo>
                  <a:lnTo>
                    <a:pt x="3441423" y="171432"/>
                  </a:lnTo>
                  <a:lnTo>
                    <a:pt x="3448711" y="171908"/>
                  </a:lnTo>
                  <a:lnTo>
                    <a:pt x="3455873" y="169464"/>
                  </a:lnTo>
                  <a:lnTo>
                    <a:pt x="3598379" y="86335"/>
                  </a:lnTo>
                  <a:lnTo>
                    <a:pt x="3565721" y="67285"/>
                  </a:lnTo>
                  <a:lnTo>
                    <a:pt x="0" y="67284"/>
                  </a:lnTo>
                  <a:close/>
                </a:path>
                <a:path extrusionOk="0" h="172085" w="3598545">
                  <a:moveTo>
                    <a:pt x="3446145" y="0"/>
                  </a:moveTo>
                  <a:lnTo>
                    <a:pt x="3436708" y="2476"/>
                  </a:lnTo>
                  <a:lnTo>
                    <a:pt x="3432467" y="5511"/>
                  </a:lnTo>
                  <a:lnTo>
                    <a:pt x="3429812" y="10058"/>
                  </a:lnTo>
                  <a:lnTo>
                    <a:pt x="3427373" y="17220"/>
                  </a:lnTo>
                  <a:lnTo>
                    <a:pt x="3427850" y="24507"/>
                  </a:lnTo>
                  <a:lnTo>
                    <a:pt x="3431023" y="31086"/>
                  </a:lnTo>
                  <a:lnTo>
                    <a:pt x="3436670" y="36118"/>
                  </a:lnTo>
                  <a:lnTo>
                    <a:pt x="3490112" y="67285"/>
                  </a:lnTo>
                  <a:lnTo>
                    <a:pt x="3565721" y="67285"/>
                  </a:lnTo>
                  <a:lnTo>
                    <a:pt x="3451326" y="558"/>
                  </a:lnTo>
                  <a:lnTo>
                    <a:pt x="3446145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36"/>
            <p:cNvSpPr/>
            <p:nvPr/>
          </p:nvSpPr>
          <p:spPr>
            <a:xfrm>
              <a:off x="7234987" y="4254500"/>
              <a:ext cx="368300" cy="368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36"/>
            <p:cNvSpPr/>
            <p:nvPr/>
          </p:nvSpPr>
          <p:spPr>
            <a:xfrm>
              <a:off x="7305840" y="4301261"/>
              <a:ext cx="228600" cy="2286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36"/>
            <p:cNvSpPr/>
            <p:nvPr/>
          </p:nvSpPr>
          <p:spPr>
            <a:xfrm>
              <a:off x="7299490" y="4294911"/>
              <a:ext cx="241300" cy="241300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36"/>
            <p:cNvSpPr/>
            <p:nvPr/>
          </p:nvSpPr>
          <p:spPr>
            <a:xfrm>
              <a:off x="7641387" y="4368800"/>
              <a:ext cx="368300" cy="368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36"/>
            <p:cNvSpPr/>
            <p:nvPr/>
          </p:nvSpPr>
          <p:spPr>
            <a:xfrm>
              <a:off x="7710411" y="4415561"/>
              <a:ext cx="228600" cy="2286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36"/>
            <p:cNvSpPr/>
            <p:nvPr/>
          </p:nvSpPr>
          <p:spPr>
            <a:xfrm>
              <a:off x="7710411" y="4415561"/>
              <a:ext cx="228600" cy="228600"/>
            </a:xfrm>
            <a:custGeom>
              <a:rect b="b" l="l" r="r" t="t"/>
              <a:pathLst>
                <a:path extrusionOk="0" h="228600" w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cap="flat" cmpd="sng" w="12700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36"/>
            <p:cNvSpPr/>
            <p:nvPr/>
          </p:nvSpPr>
          <p:spPr>
            <a:xfrm>
              <a:off x="7641387" y="4864100"/>
              <a:ext cx="368300" cy="3683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36"/>
            <p:cNvSpPr/>
            <p:nvPr/>
          </p:nvSpPr>
          <p:spPr>
            <a:xfrm>
              <a:off x="7710411" y="4912880"/>
              <a:ext cx="228600" cy="2286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36"/>
            <p:cNvSpPr/>
            <p:nvPr/>
          </p:nvSpPr>
          <p:spPr>
            <a:xfrm>
              <a:off x="7710411" y="4912880"/>
              <a:ext cx="228600" cy="228600"/>
            </a:xfrm>
            <a:custGeom>
              <a:rect b="b" l="l" r="r" t="t"/>
              <a:pathLst>
                <a:path extrusionOk="0" h="228600" w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cap="flat" cmpd="sng" w="12700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36"/>
            <p:cNvSpPr/>
            <p:nvPr/>
          </p:nvSpPr>
          <p:spPr>
            <a:xfrm>
              <a:off x="7184187" y="4749800"/>
              <a:ext cx="368300" cy="3683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36"/>
            <p:cNvSpPr/>
            <p:nvPr/>
          </p:nvSpPr>
          <p:spPr>
            <a:xfrm>
              <a:off x="7253211" y="4798580"/>
              <a:ext cx="228600" cy="2286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36"/>
            <p:cNvSpPr/>
            <p:nvPr/>
          </p:nvSpPr>
          <p:spPr>
            <a:xfrm>
              <a:off x="7253211" y="4798580"/>
              <a:ext cx="228600" cy="228600"/>
            </a:xfrm>
            <a:custGeom>
              <a:rect b="b" l="l" r="r" t="t"/>
              <a:pathLst>
                <a:path extrusionOk="0" h="228600" w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cap="flat" cmpd="sng" w="12700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36"/>
            <p:cNvSpPr/>
            <p:nvPr/>
          </p:nvSpPr>
          <p:spPr>
            <a:xfrm>
              <a:off x="7565187" y="3657600"/>
              <a:ext cx="368300" cy="3683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36"/>
            <p:cNvSpPr/>
            <p:nvPr/>
          </p:nvSpPr>
          <p:spPr>
            <a:xfrm>
              <a:off x="7627861" y="3700030"/>
              <a:ext cx="241300" cy="24130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36"/>
            <p:cNvSpPr/>
            <p:nvPr/>
          </p:nvSpPr>
          <p:spPr>
            <a:xfrm>
              <a:off x="7869987" y="3911600"/>
              <a:ext cx="368300" cy="3683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36"/>
            <p:cNvSpPr/>
            <p:nvPr/>
          </p:nvSpPr>
          <p:spPr>
            <a:xfrm>
              <a:off x="7932661" y="3949979"/>
              <a:ext cx="241300" cy="24130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36"/>
            <p:cNvSpPr/>
            <p:nvPr/>
          </p:nvSpPr>
          <p:spPr>
            <a:xfrm>
              <a:off x="8212887" y="3695700"/>
              <a:ext cx="368300" cy="368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36"/>
            <p:cNvSpPr/>
            <p:nvPr/>
          </p:nvSpPr>
          <p:spPr>
            <a:xfrm>
              <a:off x="8275561" y="3730040"/>
              <a:ext cx="241300" cy="24130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36"/>
            <p:cNvSpPr/>
            <p:nvPr/>
          </p:nvSpPr>
          <p:spPr>
            <a:xfrm>
              <a:off x="7946187" y="3416300"/>
              <a:ext cx="368300" cy="368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36"/>
            <p:cNvSpPr/>
            <p:nvPr/>
          </p:nvSpPr>
          <p:spPr>
            <a:xfrm>
              <a:off x="8017040" y="3463061"/>
              <a:ext cx="229235" cy="228600"/>
            </a:xfrm>
            <a:custGeom>
              <a:rect b="b" l="l" r="r" t="t"/>
              <a:pathLst>
                <a:path extrusionOk="0" h="228600" w="229234">
                  <a:moveTo>
                    <a:pt x="114312" y="0"/>
                  </a:moveTo>
                  <a:lnTo>
                    <a:pt x="69817" y="8981"/>
                  </a:lnTo>
                  <a:lnTo>
                    <a:pt x="33481" y="33475"/>
                  </a:lnTo>
                  <a:lnTo>
                    <a:pt x="8983" y="69806"/>
                  </a:lnTo>
                  <a:lnTo>
                    <a:pt x="0" y="114300"/>
                  </a:lnTo>
                  <a:lnTo>
                    <a:pt x="8983" y="158787"/>
                  </a:lnTo>
                  <a:lnTo>
                    <a:pt x="33481" y="195119"/>
                  </a:lnTo>
                  <a:lnTo>
                    <a:pt x="69817" y="219616"/>
                  </a:lnTo>
                  <a:lnTo>
                    <a:pt x="114312" y="228599"/>
                  </a:lnTo>
                  <a:lnTo>
                    <a:pt x="158800" y="219616"/>
                  </a:lnTo>
                  <a:lnTo>
                    <a:pt x="195132" y="195119"/>
                  </a:lnTo>
                  <a:lnTo>
                    <a:pt x="219629" y="158787"/>
                  </a:lnTo>
                  <a:lnTo>
                    <a:pt x="228612" y="114300"/>
                  </a:lnTo>
                  <a:lnTo>
                    <a:pt x="219629" y="69806"/>
                  </a:lnTo>
                  <a:lnTo>
                    <a:pt x="195132" y="33475"/>
                  </a:lnTo>
                  <a:lnTo>
                    <a:pt x="158800" y="8981"/>
                  </a:lnTo>
                  <a:lnTo>
                    <a:pt x="114312" y="0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36"/>
            <p:cNvSpPr/>
            <p:nvPr/>
          </p:nvSpPr>
          <p:spPr>
            <a:xfrm>
              <a:off x="8017040" y="3463061"/>
              <a:ext cx="228600" cy="228600"/>
            </a:xfrm>
            <a:custGeom>
              <a:rect b="b" l="l" r="r" t="t"/>
              <a:pathLst>
                <a:path extrusionOk="0" h="228600" w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cap="flat" cmpd="sng" w="12700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36"/>
            <p:cNvSpPr/>
            <p:nvPr/>
          </p:nvSpPr>
          <p:spPr>
            <a:xfrm>
              <a:off x="8911387" y="4368800"/>
              <a:ext cx="368300" cy="368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36"/>
            <p:cNvSpPr/>
            <p:nvPr/>
          </p:nvSpPr>
          <p:spPr>
            <a:xfrm>
              <a:off x="8974061" y="4409211"/>
              <a:ext cx="241300" cy="241300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36"/>
            <p:cNvSpPr/>
            <p:nvPr/>
          </p:nvSpPr>
          <p:spPr>
            <a:xfrm>
              <a:off x="8657387" y="4711700"/>
              <a:ext cx="368300" cy="368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36"/>
            <p:cNvSpPr/>
            <p:nvPr/>
          </p:nvSpPr>
          <p:spPr>
            <a:xfrm>
              <a:off x="8721890" y="4752111"/>
              <a:ext cx="241300" cy="241300"/>
            </a:xfrm>
            <a:prstGeom prst="rect">
              <a:avLst/>
            </a:prstGeom>
            <a:blipFill rotWithShape="1">
              <a:blip r:embed="rId1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36"/>
            <p:cNvSpPr/>
            <p:nvPr/>
          </p:nvSpPr>
          <p:spPr>
            <a:xfrm>
              <a:off x="9025687" y="4711700"/>
              <a:ext cx="368300" cy="368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36"/>
            <p:cNvSpPr/>
            <p:nvPr/>
          </p:nvSpPr>
          <p:spPr>
            <a:xfrm>
              <a:off x="9088361" y="4752111"/>
              <a:ext cx="241300" cy="241300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36"/>
            <p:cNvSpPr/>
            <p:nvPr/>
          </p:nvSpPr>
          <p:spPr>
            <a:xfrm>
              <a:off x="9393987" y="4546600"/>
              <a:ext cx="368300" cy="3683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36"/>
            <p:cNvSpPr/>
            <p:nvPr/>
          </p:nvSpPr>
          <p:spPr>
            <a:xfrm>
              <a:off x="9456661" y="4584979"/>
              <a:ext cx="241300" cy="241300"/>
            </a:xfrm>
            <a:prstGeom prst="rect">
              <a:avLst/>
            </a:prstGeom>
            <a:blipFill rotWithShape="1">
              <a:blip r:embed="rId1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36"/>
            <p:cNvSpPr/>
            <p:nvPr/>
          </p:nvSpPr>
          <p:spPr>
            <a:xfrm>
              <a:off x="7438187" y="4622800"/>
              <a:ext cx="368300" cy="3683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36"/>
            <p:cNvSpPr/>
            <p:nvPr/>
          </p:nvSpPr>
          <p:spPr>
            <a:xfrm>
              <a:off x="7512723" y="4667529"/>
              <a:ext cx="228600" cy="2286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36"/>
            <p:cNvSpPr/>
            <p:nvPr/>
          </p:nvSpPr>
          <p:spPr>
            <a:xfrm>
              <a:off x="7512723" y="4667529"/>
              <a:ext cx="228600" cy="228600"/>
            </a:xfrm>
            <a:custGeom>
              <a:rect b="b" l="l" r="r" t="t"/>
              <a:pathLst>
                <a:path extrusionOk="0" h="228600" w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cap="flat" cmpd="sng" w="12700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36"/>
            <p:cNvSpPr/>
            <p:nvPr/>
          </p:nvSpPr>
          <p:spPr>
            <a:xfrm>
              <a:off x="7704887" y="3302000"/>
              <a:ext cx="368300" cy="3683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36"/>
            <p:cNvSpPr/>
            <p:nvPr/>
          </p:nvSpPr>
          <p:spPr>
            <a:xfrm>
              <a:off x="7768564" y="3348761"/>
              <a:ext cx="228600" cy="228600"/>
            </a:xfrm>
            <a:custGeom>
              <a:rect b="b" l="l" r="r" t="t"/>
              <a:pathLst>
                <a:path extrusionOk="0" h="228600" w="228600">
                  <a:moveTo>
                    <a:pt x="114300" y="0"/>
                  </a:moveTo>
                  <a:lnTo>
                    <a:pt x="69812" y="8981"/>
                  </a:lnTo>
                  <a:lnTo>
                    <a:pt x="33480" y="33475"/>
                  </a:lnTo>
                  <a:lnTo>
                    <a:pt x="8983" y="69806"/>
                  </a:lnTo>
                  <a:lnTo>
                    <a:pt x="0" y="114300"/>
                  </a:lnTo>
                  <a:lnTo>
                    <a:pt x="8983" y="158787"/>
                  </a:lnTo>
                  <a:lnTo>
                    <a:pt x="33480" y="195119"/>
                  </a:lnTo>
                  <a:lnTo>
                    <a:pt x="69812" y="219616"/>
                  </a:lnTo>
                  <a:lnTo>
                    <a:pt x="114300" y="228600"/>
                  </a:lnTo>
                  <a:lnTo>
                    <a:pt x="158793" y="219616"/>
                  </a:lnTo>
                  <a:lnTo>
                    <a:pt x="195124" y="195119"/>
                  </a:lnTo>
                  <a:lnTo>
                    <a:pt x="219618" y="158787"/>
                  </a:lnTo>
                  <a:lnTo>
                    <a:pt x="228600" y="114300"/>
                  </a:lnTo>
                  <a:lnTo>
                    <a:pt x="219618" y="69806"/>
                  </a:lnTo>
                  <a:lnTo>
                    <a:pt x="195124" y="33475"/>
                  </a:lnTo>
                  <a:lnTo>
                    <a:pt x="158793" y="8981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36"/>
            <p:cNvSpPr/>
            <p:nvPr/>
          </p:nvSpPr>
          <p:spPr>
            <a:xfrm>
              <a:off x="7768564" y="3348761"/>
              <a:ext cx="228600" cy="228600"/>
            </a:xfrm>
            <a:custGeom>
              <a:rect b="b" l="l" r="r" t="t"/>
              <a:pathLst>
                <a:path extrusionOk="0" h="228600" w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cap="flat" cmpd="sng" w="12700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36"/>
            <p:cNvSpPr/>
            <p:nvPr/>
          </p:nvSpPr>
          <p:spPr>
            <a:xfrm>
              <a:off x="5469687" y="3873500"/>
              <a:ext cx="1219200" cy="698500"/>
            </a:xfrm>
            <a:prstGeom prst="rect">
              <a:avLst/>
            </a:prstGeom>
            <a:blipFill rotWithShape="1">
              <a:blip r:embed="rId1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36"/>
            <p:cNvSpPr/>
            <p:nvPr/>
          </p:nvSpPr>
          <p:spPr>
            <a:xfrm>
              <a:off x="5533187" y="3934980"/>
              <a:ext cx="1079068" cy="534492"/>
            </a:xfrm>
            <a:prstGeom prst="rect">
              <a:avLst/>
            </a:prstGeom>
            <a:blipFill rotWithShape="1">
              <a:blip r:embed="rId2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36"/>
            <p:cNvSpPr/>
            <p:nvPr/>
          </p:nvSpPr>
          <p:spPr>
            <a:xfrm>
              <a:off x="5533187" y="3934980"/>
              <a:ext cx="1079500" cy="534670"/>
            </a:xfrm>
            <a:custGeom>
              <a:rect b="b" l="l" r="r" t="t"/>
              <a:pathLst>
                <a:path extrusionOk="0" h="534670" w="1079500">
                  <a:moveTo>
                    <a:pt x="0" y="133624"/>
                  </a:moveTo>
                  <a:lnTo>
                    <a:pt x="811828" y="133624"/>
                  </a:lnTo>
                  <a:lnTo>
                    <a:pt x="811828" y="0"/>
                  </a:lnTo>
                  <a:lnTo>
                    <a:pt x="1079080" y="267248"/>
                  </a:lnTo>
                  <a:lnTo>
                    <a:pt x="811828" y="534495"/>
                  </a:lnTo>
                  <a:lnTo>
                    <a:pt x="811828" y="400871"/>
                  </a:lnTo>
                  <a:lnTo>
                    <a:pt x="0" y="400871"/>
                  </a:lnTo>
                  <a:lnTo>
                    <a:pt x="0" y="133624"/>
                  </a:lnTo>
                  <a:close/>
                </a:path>
              </a:pathLst>
            </a:custGeom>
            <a:noFill/>
            <a:ln cap="flat" cmpd="sng" w="12700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9" name="Google Shape;1789;p36"/>
          <p:cNvSpPr txBox="1"/>
          <p:nvPr/>
        </p:nvSpPr>
        <p:spPr>
          <a:xfrm>
            <a:off x="2014785" y="6208375"/>
            <a:ext cx="2682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b="0" i="0" lang="en-US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Slide Credit: Eric Eaton</a:t>
            </a:r>
            <a:endParaRPr b="0" i="0" sz="16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3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37"/>
          <p:cNvSpPr txBox="1"/>
          <p:nvPr>
            <p:ph idx="2" type="body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Introduction to Machine Learning</a:t>
            </a:r>
            <a:endParaRPr/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en-US" sz="2000">
                <a:solidFill>
                  <a:srgbClr val="C00000"/>
                </a:solidFill>
              </a:rPr>
              <a:t>Unsupervised Learning Applications</a:t>
            </a:r>
            <a:endParaRPr sz="2000">
              <a:solidFill>
                <a:srgbClr val="C00000"/>
              </a:solidFill>
            </a:endParaRPr>
          </a:p>
        </p:txBody>
      </p:sp>
      <p:sp>
        <p:nvSpPr>
          <p:cNvPr id="1795" name="Google Shape;1795;p37"/>
          <p:cNvSpPr/>
          <p:nvPr/>
        </p:nvSpPr>
        <p:spPr>
          <a:xfrm>
            <a:off x="320040" y="1600200"/>
            <a:ext cx="7162800" cy="3434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30099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Personalized recommendation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30099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Targeted marketing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30099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Spam Filters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30099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Content Management – News hosted in Web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30099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Campaigning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6" name="Google Shape;179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8800" y="1752600"/>
            <a:ext cx="2754087" cy="240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0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p38"/>
          <p:cNvSpPr txBox="1"/>
          <p:nvPr>
            <p:ph idx="2" type="body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Introduction to Machine Learning</a:t>
            </a:r>
            <a:endParaRPr/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en-US" sz="2000">
                <a:solidFill>
                  <a:srgbClr val="C00000"/>
                </a:solidFill>
              </a:rPr>
              <a:t>Unsupervised Learning Techniques</a:t>
            </a:r>
            <a:endParaRPr sz="2000">
              <a:solidFill>
                <a:srgbClr val="C00000"/>
              </a:solidFill>
            </a:endParaRPr>
          </a:p>
        </p:txBody>
      </p:sp>
      <p:sp>
        <p:nvSpPr>
          <p:cNvPr id="1802" name="Google Shape;1802;p38"/>
          <p:cNvSpPr/>
          <p:nvPr/>
        </p:nvSpPr>
        <p:spPr>
          <a:xfrm>
            <a:off x="320040" y="1600200"/>
            <a:ext cx="7162800" cy="42473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524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Clustering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30099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k-Means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30099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Hierarchical Cluster Analysis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30099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Expectation Maximization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24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24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Visualization and dimensionality reduction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30099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Principal Component Analysis (PCA)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30099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Kernel PCA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30099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Locally-Linear Embedding (LLE)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30099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t-distributed Stochastic Neighbor Embedding (t-SNE)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9" name="Google Shape;1809;p3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31" y="1520838"/>
            <a:ext cx="8602969" cy="5126818"/>
          </a:xfrm>
          <a:prstGeom prst="rect">
            <a:avLst/>
          </a:prstGeom>
          <a:noFill/>
          <a:ln>
            <a:noFill/>
          </a:ln>
        </p:spPr>
      </p:pic>
      <p:sp>
        <p:nvSpPr>
          <p:cNvPr id="1810" name="Google Shape;1810;p39"/>
          <p:cNvSpPr txBox="1"/>
          <p:nvPr>
            <p:ph type="title"/>
          </p:nvPr>
        </p:nvSpPr>
        <p:spPr>
          <a:xfrm>
            <a:off x="30480" y="457200"/>
            <a:ext cx="9288769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A Typical Unsupervised Learning Workflow (for Clustering)</a:t>
            </a:r>
            <a:endParaRPr/>
          </a:p>
        </p:txBody>
      </p:sp>
      <p:sp>
        <p:nvSpPr>
          <p:cNvPr id="1811" name="Google Shape;1811;p39"/>
          <p:cNvSpPr/>
          <p:nvPr/>
        </p:nvSpPr>
        <p:spPr>
          <a:xfrm>
            <a:off x="609600" y="6370657"/>
            <a:ext cx="25146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Slide Credit: Piyush Rai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40"/>
          <p:cNvSpPr txBox="1"/>
          <p:nvPr>
            <p:ph type="title"/>
          </p:nvPr>
        </p:nvSpPr>
        <p:spPr>
          <a:xfrm>
            <a:off x="152400" y="533400"/>
            <a:ext cx="5054100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Reinforcement Learning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7" name="Google Shape;1817;p40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14907" y="6141720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8" name="Google Shape;1818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522690"/>
            <a:ext cx="9093543" cy="4801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41"/>
          <p:cNvSpPr txBox="1"/>
          <p:nvPr>
            <p:ph type="title"/>
          </p:nvPr>
        </p:nvSpPr>
        <p:spPr>
          <a:xfrm>
            <a:off x="189685" y="385168"/>
            <a:ext cx="6120680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Summary : Types of Learning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miro.medium.com/max/700/1*ZCeOEBhvEVLmwCh7vr2RVA.png" id="1824" name="Google Shape;1824;p4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5417" y="1524000"/>
            <a:ext cx="9094032" cy="39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5" name="Google Shape;1825;p41"/>
          <p:cNvSpPr/>
          <p:nvPr/>
        </p:nvSpPr>
        <p:spPr>
          <a:xfrm>
            <a:off x="174445" y="6642556"/>
            <a:ext cx="853440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Image courtesy:  https://towardsdatascience.com/types-of-machine-learning-algorithms-you-should-know-953a08248861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42"/>
          <p:cNvSpPr txBox="1"/>
          <p:nvPr>
            <p:ph type="title"/>
          </p:nvPr>
        </p:nvSpPr>
        <p:spPr>
          <a:xfrm>
            <a:off x="0" y="152400"/>
            <a:ext cx="65532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Comparison :</a:t>
            </a:r>
            <a:br>
              <a:rPr lang="en-US" sz="2400"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latin typeface="Arial"/>
                <a:ea typeface="Arial"/>
                <a:cs typeface="Arial"/>
                <a:sym typeface="Arial"/>
              </a:rPr>
              <a:t>Supervised, Unsupervised and Reinforcement Learning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1" name="Google Shape;1831;p42"/>
          <p:cNvPicPr preferRelativeResize="0"/>
          <p:nvPr/>
        </p:nvPicPr>
        <p:blipFill rotWithShape="1">
          <a:blip r:embed="rId3">
            <a:alphaModFix/>
          </a:blip>
          <a:srcRect b="3085" l="14999" r="16666" t="3086"/>
          <a:stretch/>
        </p:blipFill>
        <p:spPr>
          <a:xfrm>
            <a:off x="0" y="1752600"/>
            <a:ext cx="9067799" cy="420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43"/>
          <p:cNvSpPr txBox="1"/>
          <p:nvPr>
            <p:ph idx="2" type="body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Introduction to Machine Learning</a:t>
            </a:r>
            <a:endParaRPr/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en-US" sz="2000">
                <a:solidFill>
                  <a:srgbClr val="C00000"/>
                </a:solidFill>
              </a:rPr>
              <a:t>Semi supervised Learning</a:t>
            </a:r>
            <a:endParaRPr sz="2000">
              <a:solidFill>
                <a:srgbClr val="C00000"/>
              </a:solidFill>
            </a:endParaRPr>
          </a:p>
        </p:txBody>
      </p:sp>
      <p:sp>
        <p:nvSpPr>
          <p:cNvPr id="1837" name="Google Shape;1837;p43"/>
          <p:cNvSpPr/>
          <p:nvPr/>
        </p:nvSpPr>
        <p:spPr>
          <a:xfrm>
            <a:off x="497597" y="1705902"/>
            <a:ext cx="71628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Combines unsupervised and supervised learning algorithms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Photo hosting service, e.g., google photos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8" name="Google Shape;1838;p43"/>
          <p:cNvSpPr/>
          <p:nvPr/>
        </p:nvSpPr>
        <p:spPr>
          <a:xfrm>
            <a:off x="497592" y="1400004"/>
            <a:ext cx="93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508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Partially labelled data – some labelled data and a lot of unlabelled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2971800"/>
            <a:ext cx="7004204" cy="3412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2622ac80d2b_1_19"/>
          <p:cNvSpPr txBox="1"/>
          <p:nvPr>
            <p:ph idx="2" type="body"/>
          </p:nvPr>
        </p:nvSpPr>
        <p:spPr>
          <a:xfrm>
            <a:off x="754900" y="2209800"/>
            <a:ext cx="73914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None/>
            </a:pPr>
            <a:r>
              <a:rPr lang="en-US">
                <a:solidFill>
                  <a:srgbClr val="C00000"/>
                </a:solidFill>
              </a:rPr>
              <a:t>Common Use Cases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1127" name="Google Shape;1127;g2622ac80d2b_1_19"/>
          <p:cNvSpPr txBox="1"/>
          <p:nvPr/>
        </p:nvSpPr>
        <p:spPr>
          <a:xfrm>
            <a:off x="4889700" y="3748800"/>
            <a:ext cx="4254300" cy="26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206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900"/>
              <a:buFont typeface="Calibri"/>
              <a:buAutoNum type="arabicPeriod"/>
            </a:pPr>
            <a:r>
              <a:rPr b="0" i="0" lang="en-US" sz="19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Applications in Smartphones</a:t>
            </a:r>
            <a:endParaRPr b="0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06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900"/>
              <a:buFont typeface="Calibri"/>
              <a:buAutoNum type="arabicPeriod"/>
            </a:pPr>
            <a:r>
              <a:rPr b="0" i="0" lang="en-US" sz="19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Transportation Optimization</a:t>
            </a:r>
            <a:endParaRPr b="0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06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900"/>
              <a:buFont typeface="Calibri"/>
              <a:buAutoNum type="arabicPeriod"/>
            </a:pPr>
            <a:r>
              <a:rPr b="0" i="0" lang="en-US" sz="19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Popular Web Services</a:t>
            </a:r>
            <a:endParaRPr b="0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06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900"/>
              <a:buFont typeface="Calibri"/>
              <a:buAutoNum type="arabicPeriod"/>
            </a:pPr>
            <a:r>
              <a:rPr b="0" i="0" lang="en-US" sz="19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Sales and Marketing</a:t>
            </a:r>
            <a:endParaRPr b="0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06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900"/>
              <a:buFont typeface="Calibri"/>
              <a:buAutoNum type="arabicPeriod"/>
            </a:pPr>
            <a:r>
              <a:rPr b="0" i="0" lang="en-US" sz="19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  <a:endParaRPr b="0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06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900"/>
              <a:buFont typeface="Calibri"/>
              <a:buAutoNum type="arabicPeriod"/>
            </a:pPr>
            <a:r>
              <a:rPr b="0" i="0" lang="en-US" sz="19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Financial Domain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45"/>
          <p:cNvSpPr txBox="1"/>
          <p:nvPr>
            <p:ph idx="2" type="body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Introduction to Machine Learning</a:t>
            </a:r>
            <a:endParaRPr/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en-US" sz="2000">
                <a:solidFill>
                  <a:srgbClr val="C00000"/>
                </a:solidFill>
              </a:rPr>
              <a:t>Types: Based on how training data is used</a:t>
            </a:r>
            <a:endParaRPr sz="2000">
              <a:solidFill>
                <a:srgbClr val="C00000"/>
              </a:solidFill>
            </a:endParaRPr>
          </a:p>
        </p:txBody>
      </p:sp>
      <p:sp>
        <p:nvSpPr>
          <p:cNvPr id="1845" name="Google Shape;1845;p45"/>
          <p:cNvSpPr/>
          <p:nvPr/>
        </p:nvSpPr>
        <p:spPr>
          <a:xfrm>
            <a:off x="304800" y="1785114"/>
            <a:ext cx="88392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55600" marR="1600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Batch learning: Uses all available data at a time during training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55600" marR="1600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 Batch learning: Uses a subset of available at a time during training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55600" marR="1600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Online (incremental) learning: Uses single training data instance at a time during training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6" name="Google Shape;184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1400" y="3657600"/>
            <a:ext cx="5105400" cy="2861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44"/>
          <p:cNvSpPr txBox="1"/>
          <p:nvPr>
            <p:ph idx="2" type="body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Introduction to Machine Learning</a:t>
            </a:r>
            <a:endParaRPr/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en-US" sz="2000">
                <a:solidFill>
                  <a:srgbClr val="C00000"/>
                </a:solidFill>
              </a:rPr>
              <a:t>Types: Based on how training data is used</a:t>
            </a:r>
            <a:endParaRPr sz="2000">
              <a:solidFill>
                <a:srgbClr val="C00000"/>
              </a:solidFill>
            </a:endParaRPr>
          </a:p>
        </p:txBody>
      </p:sp>
      <p:sp>
        <p:nvSpPr>
          <p:cNvPr id="1852" name="Google Shape;1852;p44"/>
          <p:cNvSpPr/>
          <p:nvPr/>
        </p:nvSpPr>
        <p:spPr>
          <a:xfrm>
            <a:off x="304800" y="1785114"/>
            <a:ext cx="88392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55600" marR="1600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Batch learning: Uses all available data at a time during training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55600" marR="1600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 Batch learning: Uses a subset of available at a time during training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55600" marR="1600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Online (incremental) learning: Uses single training data instance at a time during training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3" name="Google Shape;185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280" y="3581400"/>
            <a:ext cx="5867399" cy="2978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46"/>
          <p:cNvSpPr txBox="1"/>
          <p:nvPr>
            <p:ph idx="2" type="body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Introduction to Machine Learning</a:t>
            </a:r>
            <a:endParaRPr/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en-US" sz="2000">
                <a:solidFill>
                  <a:srgbClr val="C00000"/>
                </a:solidFill>
              </a:rPr>
              <a:t>Types: Based on how training data is used</a:t>
            </a:r>
            <a:endParaRPr sz="2000">
              <a:solidFill>
                <a:srgbClr val="C00000"/>
              </a:solidFill>
            </a:endParaRPr>
          </a:p>
        </p:txBody>
      </p:sp>
      <p:sp>
        <p:nvSpPr>
          <p:cNvPr id="1859" name="Google Shape;1859;p46"/>
          <p:cNvSpPr/>
          <p:nvPr/>
        </p:nvSpPr>
        <p:spPr>
          <a:xfrm>
            <a:off x="304800" y="1785114"/>
            <a:ext cx="88392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55600" marR="1600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Instance Based Learning: Compare new data points to known data points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55600" marR="1600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Based learning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Detect patterns in the training data and build a predictive model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0" name="Google Shape;186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0" y="3875534"/>
            <a:ext cx="4850431" cy="2315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1" name="Google Shape;1861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50080" y="3684103"/>
            <a:ext cx="4607909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2" name="Google Shape;1862;p46"/>
          <p:cNvSpPr txBox="1"/>
          <p:nvPr/>
        </p:nvSpPr>
        <p:spPr>
          <a:xfrm>
            <a:off x="1858819" y="3284744"/>
            <a:ext cx="840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Instance Based</a:t>
            </a:r>
            <a:endParaRPr b="0" i="0" sz="1100" u="none" cap="none" strike="noStrik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63" name="Google Shape;1863;p46"/>
          <p:cNvSpPr txBox="1"/>
          <p:nvPr/>
        </p:nvSpPr>
        <p:spPr>
          <a:xfrm>
            <a:off x="6318097" y="3248940"/>
            <a:ext cx="725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Based</a:t>
            </a:r>
            <a:endParaRPr b="0" i="0" sz="1100" u="none" cap="none" strike="noStrik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47"/>
          <p:cNvSpPr txBox="1"/>
          <p:nvPr>
            <p:ph type="title"/>
          </p:nvPr>
        </p:nvSpPr>
        <p:spPr>
          <a:xfrm>
            <a:off x="0" y="609600"/>
            <a:ext cx="921258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Open source ML programming tools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869" name="Google Shape;1869;p47"/>
          <p:cNvGraphicFramePr/>
          <p:nvPr/>
        </p:nvGraphicFramePr>
        <p:xfrm>
          <a:off x="236740" y="13716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{00A49F68-08A6-44FC-BFF4-655AA0477E46}</a:tableStyleId>
              </a:tblPr>
              <a:tblGrid>
                <a:gridCol w="1537475"/>
                <a:gridCol w="1578600"/>
                <a:gridCol w="1533075"/>
                <a:gridCol w="4029525"/>
              </a:tblGrid>
              <a:tr h="640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800" u="none" cap="none" strike="noStrike"/>
                    </a:p>
                  </a:txBody>
                  <a:tcPr marT="23275" marB="23275" marR="23275" marL="232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D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b="1" lang="en-US" sz="1800" u="none" cap="none" strike="noStrike"/>
                        <a:t>Platform</a:t>
                      </a:r>
                      <a:endParaRPr sz="1800" u="none" cap="none" strike="noStrike"/>
                    </a:p>
                  </a:txBody>
                  <a:tcPr marT="23275" marB="23275" marR="23275" marL="232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D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23275" marB="23275" marR="23275" marL="232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D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Algorithms or Features</a:t>
                      </a:r>
                      <a:endParaRPr sz="18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17450" marB="17450" marR="34900" marL="349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</a:tr>
              <a:tr h="1198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 u="none" cap="none" strike="noStrike"/>
                        <a:t>Scikit Learn</a:t>
                      </a:r>
                      <a:endParaRPr sz="1800" u="none" cap="none" strike="noStrike"/>
                    </a:p>
                  </a:txBody>
                  <a:tcPr marT="23275" marB="23275" marR="23275" marL="232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 u="none" cap="none" strike="noStrike"/>
                        <a:t>Linux, Mac OS, Windows</a:t>
                      </a:r>
                      <a:endParaRPr sz="1800" u="none" cap="none" strike="noStrike"/>
                    </a:p>
                  </a:txBody>
                  <a:tcPr marT="23275" marB="23275" marR="23275" marL="232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 u="none" cap="none" strike="noStrike"/>
                        <a:t>Python, C, C++</a:t>
                      </a:r>
                      <a:endParaRPr sz="1800" u="none" cap="none" strike="noStrike"/>
                    </a:p>
                  </a:txBody>
                  <a:tcPr marT="23275" marB="23275" marR="23275" marL="232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 u="none" cap="none" strike="noStrike"/>
                        <a:t>Classification, Regression, Clustering</a:t>
                      </a:r>
                      <a:br>
                        <a:rPr b="0" lang="en-US" sz="1800" u="none" cap="none" strike="noStrike"/>
                      </a:br>
                      <a:r>
                        <a:rPr b="0" lang="en-US" sz="1800" u="none" cap="none" strike="noStrike"/>
                        <a:t>Preprocessing, Model Selection</a:t>
                      </a:r>
                      <a:br>
                        <a:rPr b="0" lang="en-US" sz="1800" u="none" cap="none" strike="noStrike"/>
                      </a:br>
                      <a:r>
                        <a:rPr b="0" lang="en-US" sz="1800" u="none" cap="none" strike="noStrike"/>
                        <a:t>Dimensionality reduction.</a:t>
                      </a:r>
                      <a:br>
                        <a:rPr b="0" lang="en-US" sz="1800" u="none" cap="none" strike="noStrike"/>
                      </a:br>
                      <a:endParaRPr b="0" sz="1800" u="none" cap="none" strike="noStrike"/>
                    </a:p>
                  </a:txBody>
                  <a:tcPr marT="23275" marB="23275" marR="23275" marL="232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136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 u="none" cap="none" strike="noStrike"/>
                        <a:t>PyTorch</a:t>
                      </a:r>
                      <a:endParaRPr b="0" sz="1800" u="none" cap="none" strike="noStrike"/>
                    </a:p>
                  </a:txBody>
                  <a:tcPr marT="23275" marB="23275" marR="23275" marL="232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 u="none" cap="none" strike="noStrike"/>
                        <a:t>Linux, Mac OS,</a:t>
                      </a:r>
                      <a:br>
                        <a:rPr b="0" lang="en-US" sz="1800" u="none" cap="none" strike="noStrike"/>
                      </a:br>
                      <a:r>
                        <a:rPr b="0" lang="en-US" sz="1800" u="none" cap="none" strike="noStrike"/>
                        <a:t>Windows</a:t>
                      </a:r>
                      <a:br>
                        <a:rPr b="0" lang="en-US" sz="1800" u="none" cap="none" strike="noStrike"/>
                      </a:br>
                      <a:endParaRPr b="0" sz="1800" u="none" cap="none" strike="noStrike"/>
                    </a:p>
                  </a:txBody>
                  <a:tcPr marT="23275" marB="23275" marR="23275" marL="232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 u="none" cap="none" strike="noStrike"/>
                        <a:t>Python, C++</a:t>
                      </a:r>
                      <a:br>
                        <a:rPr b="0" lang="en-US" sz="1800" u="none" cap="none" strike="noStrike"/>
                      </a:br>
                      <a:br>
                        <a:rPr b="0" lang="en-US" sz="1800" u="none" cap="none" strike="noStrike"/>
                      </a:br>
                      <a:endParaRPr b="0" sz="1800" u="none" cap="none" strike="noStrike"/>
                    </a:p>
                  </a:txBody>
                  <a:tcPr marT="23275" marB="23275" marR="23275" marL="232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 u="none" cap="none" strike="noStrike"/>
                        <a:t>Autograd Module, Optimization Module</a:t>
                      </a:r>
                      <a:br>
                        <a:rPr b="0" lang="en-US" sz="1800" u="none" cap="none" strike="noStrike"/>
                      </a:br>
                      <a:r>
                        <a:rPr b="0" lang="en-US" sz="1800" u="none" cap="none" strike="noStrike"/>
                        <a:t>NN Module</a:t>
                      </a:r>
                      <a:br>
                        <a:rPr b="0" lang="en-US" sz="1800" u="none" cap="none" strike="noStrike"/>
                      </a:br>
                      <a:endParaRPr b="0" sz="1800" u="none" cap="none" strike="noStrike"/>
                    </a:p>
                  </a:txBody>
                  <a:tcPr marT="23275" marB="23275" marR="23275" marL="232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9F9"/>
                    </a:solidFill>
                  </a:tcPr>
                </a:tc>
              </a:tr>
              <a:tr h="1136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 u="none" cap="none" strike="noStrike"/>
                        <a:t>TensorFlow</a:t>
                      </a:r>
                      <a:endParaRPr b="0" sz="1800" u="none" cap="none" strike="noStrike"/>
                    </a:p>
                  </a:txBody>
                  <a:tcPr marT="23275" marB="23275" marR="23275" marL="232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 u="none" cap="none" strike="noStrike"/>
                        <a:t>Linux, Mac OS,</a:t>
                      </a:r>
                      <a:br>
                        <a:rPr b="0" lang="en-US" sz="1800" u="none" cap="none" strike="noStrike"/>
                      </a:br>
                      <a:r>
                        <a:rPr b="0" lang="en-US" sz="1800" u="none" cap="none" strike="noStrike"/>
                        <a:t>Windows</a:t>
                      </a:r>
                      <a:br>
                        <a:rPr b="0" lang="en-US" sz="1800" u="none" cap="none" strike="noStrike"/>
                      </a:br>
                      <a:endParaRPr b="0" sz="1800" u="none" cap="none" strike="noStrike"/>
                    </a:p>
                  </a:txBody>
                  <a:tcPr marT="23275" marB="23275" marR="23275" marL="232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 u="none" cap="none" strike="noStrike"/>
                        <a:t>Python, C++</a:t>
                      </a:r>
                      <a:br>
                        <a:rPr b="0" lang="en-US" sz="1800" u="none" cap="none" strike="noStrike"/>
                      </a:br>
                      <a:br>
                        <a:rPr b="0" lang="en-US" sz="1800" u="none" cap="none" strike="noStrike"/>
                      </a:br>
                      <a:endParaRPr b="0" sz="1800" u="none" cap="none" strike="noStrike"/>
                    </a:p>
                  </a:txBody>
                  <a:tcPr marT="23275" marB="23275" marR="23275" marL="232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 u="none" cap="none" strike="noStrike"/>
                        <a:t>Provides a library for dataflow programming.</a:t>
                      </a:r>
                      <a:endParaRPr sz="1800" u="none" cap="none" strike="noStrike"/>
                    </a:p>
                  </a:txBody>
                  <a:tcPr marT="23275" marB="23275" marR="23275" marL="232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011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 u="none" cap="none" strike="noStrike"/>
                        <a:t>Weka</a:t>
                      </a:r>
                      <a:endParaRPr sz="1800" u="none" cap="none" strike="noStrike"/>
                    </a:p>
                  </a:txBody>
                  <a:tcPr marT="23275" marB="23275" marR="23275" marL="232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 u="none" cap="none" strike="noStrike"/>
                        <a:t>Linux, Mac OS,</a:t>
                      </a:r>
                      <a:br>
                        <a:rPr b="0" lang="en-US" sz="1800" u="none" cap="none" strike="noStrike"/>
                      </a:br>
                      <a:r>
                        <a:rPr b="0" lang="en-US" sz="1800" u="none" cap="none" strike="noStrike"/>
                        <a:t>Windows</a:t>
                      </a:r>
                      <a:endParaRPr b="0" sz="1800" u="none" cap="none" strike="noStrike"/>
                    </a:p>
                  </a:txBody>
                  <a:tcPr marT="23275" marB="23275" marR="23275" marL="232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 u="none" cap="none" strike="noStrike"/>
                        <a:t>Java</a:t>
                      </a:r>
                      <a:endParaRPr sz="1800" u="none" cap="none" strike="noStrike"/>
                    </a:p>
                  </a:txBody>
                  <a:tcPr marT="23275" marB="23275" marR="23275" marL="232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 u="none" cap="none" strike="noStrike"/>
                        <a:t>Data preparation, Classification</a:t>
                      </a:r>
                      <a:br>
                        <a:rPr b="0" lang="en-US" sz="1800" u="none" cap="none" strike="noStrike"/>
                      </a:br>
                      <a:r>
                        <a:rPr b="0" lang="en-US" sz="1800" u="none" cap="none" strike="noStrike"/>
                        <a:t>Regression, Clustering, Visualization</a:t>
                      </a:r>
                      <a:br>
                        <a:rPr b="0" lang="en-US" sz="1800" u="none" cap="none" strike="noStrike"/>
                      </a:br>
                      <a:r>
                        <a:rPr b="0" lang="en-US" sz="1800" u="none" cap="none" strike="noStrike"/>
                        <a:t>Association rules mining</a:t>
                      </a:r>
                      <a:endParaRPr sz="1800" u="none" cap="none" strike="noStrike"/>
                    </a:p>
                  </a:txBody>
                  <a:tcPr marT="23275" marB="23275" marR="23275" marL="232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76" name="Google Shape;1876;p48"/>
          <p:cNvGraphicFramePr/>
          <p:nvPr/>
        </p:nvGraphicFramePr>
        <p:xfrm>
          <a:off x="148590" y="1524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{00A49F68-08A6-44FC-BFF4-655AA0477E46}</a:tableStyleId>
              </a:tblPr>
              <a:tblGrid>
                <a:gridCol w="1530075"/>
                <a:gridCol w="2003975"/>
                <a:gridCol w="1039475"/>
                <a:gridCol w="4094325"/>
              </a:tblGrid>
              <a:tr h="754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 u="none" cap="none" strike="noStrike"/>
                        <a:t>Colab</a:t>
                      </a:r>
                      <a:endParaRPr b="0" sz="1800" u="none" cap="none" strike="noStrike"/>
                    </a:p>
                  </a:txBody>
                  <a:tcPr marT="18550" marB="18550" marR="18550" marL="185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 u="none" cap="none" strike="noStrike"/>
                        <a:t>Cloud Service</a:t>
                      </a:r>
                      <a:endParaRPr sz="1800" u="none" cap="none" strike="noStrike"/>
                    </a:p>
                  </a:txBody>
                  <a:tcPr marT="18550" marB="18550" marR="18550" marL="185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 u="none" cap="none" strike="noStrike"/>
                        <a:t>-</a:t>
                      </a:r>
                      <a:endParaRPr sz="1800" u="none" cap="none" strike="noStrike"/>
                    </a:p>
                  </a:txBody>
                  <a:tcPr marT="18550" marB="18550" marR="18550" marL="185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 u="none" cap="none" strike="noStrike"/>
                        <a:t>Supports libraries of PyTorch, Keras, TensorFlow, and OpenCV</a:t>
                      </a:r>
                      <a:endParaRPr b="0" sz="1800" u="none" cap="none" strike="noStrike"/>
                    </a:p>
                  </a:txBody>
                  <a:tcPr marT="18550" marB="18550" marR="18550" marL="185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9F9"/>
                    </a:solidFill>
                  </a:tcPr>
                </a:tc>
              </a:tr>
              <a:tr h="906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 u="none" cap="none" strike="noStrike"/>
                        <a:t>Apache Mahout</a:t>
                      </a:r>
                      <a:endParaRPr sz="1800" u="none" cap="none" strike="noStrike"/>
                    </a:p>
                  </a:txBody>
                  <a:tcPr marT="18550" marB="18550" marR="18550" marL="185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 u="none" cap="none" strike="noStrike"/>
                        <a:t>Cross-platform</a:t>
                      </a:r>
                      <a:endParaRPr sz="1800" u="none" cap="none" strike="noStrike"/>
                    </a:p>
                  </a:txBody>
                  <a:tcPr marT="18550" marB="18550" marR="18550" marL="185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 u="none" cap="none" strike="noStrike"/>
                        <a:t>Java</a:t>
                      </a:r>
                      <a:br>
                        <a:rPr b="0" lang="en-US" sz="1800" u="none" cap="none" strike="noStrike"/>
                      </a:br>
                      <a:r>
                        <a:rPr b="0" lang="en-US" sz="1800" u="none" cap="none" strike="noStrike"/>
                        <a:t>Scala</a:t>
                      </a:r>
                      <a:endParaRPr sz="1800" u="none" cap="none" strike="noStrike"/>
                    </a:p>
                  </a:txBody>
                  <a:tcPr marT="18550" marB="18550" marR="18550" marL="185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 u="none" cap="none" strike="noStrike"/>
                        <a:t>Preprocessors,Regression</a:t>
                      </a:r>
                      <a:br>
                        <a:rPr b="0" lang="en-US" sz="1800" u="none" cap="none" strike="noStrike"/>
                      </a:br>
                      <a:r>
                        <a:rPr b="0" lang="en-US" sz="1800" u="none" cap="none" strike="noStrike"/>
                        <a:t>Clustering, Recommenders</a:t>
                      </a:r>
                      <a:br>
                        <a:rPr b="0" lang="en-US" sz="1800" u="none" cap="none" strike="noStrike"/>
                      </a:br>
                      <a:r>
                        <a:rPr b="0" lang="en-US" sz="1800" u="none" cap="none" strike="noStrike"/>
                        <a:t>Distributed Linear Algebra.</a:t>
                      </a:r>
                      <a:endParaRPr b="0" sz="1800" u="none" cap="none" strike="noStrike"/>
                    </a:p>
                  </a:txBody>
                  <a:tcPr marT="18550" marB="18550" marR="18550" marL="185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991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 u="none" cap="none" strike="noStrike"/>
                        <a:t>Accors.Net</a:t>
                      </a:r>
                      <a:endParaRPr b="0" sz="1800" u="none" cap="none" strike="noStrike"/>
                    </a:p>
                  </a:txBody>
                  <a:tcPr marT="18550" marB="18550" marR="18550" marL="185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 u="none" cap="none" strike="noStrike"/>
                        <a:t>Cross-platform</a:t>
                      </a:r>
                      <a:endParaRPr sz="1800" u="none" cap="none" strike="noStrike"/>
                    </a:p>
                  </a:txBody>
                  <a:tcPr marT="18550" marB="18550" marR="18550" marL="185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 u="none" cap="none" strike="noStrike"/>
                        <a:t>C#</a:t>
                      </a:r>
                      <a:endParaRPr sz="1800" u="none" cap="none" strike="noStrike"/>
                    </a:p>
                  </a:txBody>
                  <a:tcPr marT="18550" marB="18550" marR="18550" marL="185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 u="none" cap="none" strike="noStrike"/>
                        <a:t>Classification, Regression, Distribution</a:t>
                      </a:r>
                      <a:br>
                        <a:rPr b="0" lang="en-US" sz="1800" u="none" cap="none" strike="noStrike"/>
                      </a:br>
                      <a:r>
                        <a:rPr b="0" lang="en-US" sz="1800" u="none" cap="none" strike="noStrike"/>
                        <a:t>Clustering, Hypothesis Tests &amp;</a:t>
                      </a:r>
                      <a:br>
                        <a:rPr b="0" lang="en-US" sz="1800" u="none" cap="none" strike="noStrike"/>
                      </a:br>
                      <a:r>
                        <a:rPr b="0" lang="en-US" sz="1800" u="none" cap="none" strike="noStrike"/>
                        <a:t>Kernel Methods, Image, Audio &amp; Signal &amp; Vision</a:t>
                      </a:r>
                      <a:endParaRPr b="0" sz="1800" u="none" cap="none" strike="noStrike"/>
                    </a:p>
                  </a:txBody>
                  <a:tcPr marT="18550" marB="18550" marR="18550" marL="185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9F9"/>
                    </a:solidFill>
                  </a:tcPr>
                </a:tc>
              </a:tr>
              <a:tr h="898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 u="none" cap="none" strike="noStrike"/>
                        <a:t>Shogun</a:t>
                      </a:r>
                      <a:endParaRPr sz="1800" u="none" cap="none" strike="noStrike"/>
                    </a:p>
                  </a:txBody>
                  <a:tcPr marT="18550" marB="18550" marR="18550" marL="185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 u="none" cap="none" strike="noStrike"/>
                        <a:t>Windows</a:t>
                      </a:r>
                      <a:br>
                        <a:rPr b="0" lang="en-US" sz="1800" u="none" cap="none" strike="noStrike"/>
                      </a:br>
                      <a:r>
                        <a:rPr b="0" lang="en-US" sz="1800" u="none" cap="none" strike="noStrike"/>
                        <a:t>Linux, UNIX</a:t>
                      </a:r>
                      <a:br>
                        <a:rPr b="0" lang="en-US" sz="1800" u="none" cap="none" strike="noStrike"/>
                      </a:br>
                      <a:r>
                        <a:rPr b="0" lang="en-US" sz="1800" u="none" cap="none" strike="noStrike"/>
                        <a:t>Mac OS</a:t>
                      </a:r>
                      <a:br>
                        <a:rPr b="0" lang="en-US" sz="1800" u="none" cap="none" strike="noStrike"/>
                      </a:br>
                      <a:endParaRPr b="0" sz="1800" u="none" cap="none" strike="noStrike"/>
                    </a:p>
                  </a:txBody>
                  <a:tcPr marT="18550" marB="18550" marR="18550" marL="185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 u="none" cap="none" strike="noStrike"/>
                        <a:t>C++</a:t>
                      </a:r>
                      <a:endParaRPr sz="1800" u="none" cap="none" strike="noStrike"/>
                    </a:p>
                  </a:txBody>
                  <a:tcPr marT="18550" marB="18550" marR="18550" marL="185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 u="none" cap="none" strike="noStrike"/>
                        <a:t>Regression, Classification, Clustering</a:t>
                      </a:r>
                      <a:br>
                        <a:rPr b="0" lang="en-US" sz="1800" u="none" cap="none" strike="noStrike"/>
                      </a:br>
                      <a:r>
                        <a:rPr b="0" lang="en-US" sz="1800" u="none" cap="none" strike="noStrike"/>
                        <a:t>Support vector machines. Dimensionality reduction, Online learning etc.</a:t>
                      </a:r>
                      <a:br>
                        <a:rPr b="0" lang="en-US" sz="1800" u="none" cap="none" strike="noStrike"/>
                      </a:br>
                      <a:endParaRPr b="0" sz="1800" u="none" cap="none" strike="noStrike"/>
                    </a:p>
                  </a:txBody>
                  <a:tcPr marT="18550" marB="18550" marR="18550" marL="185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13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 u="none" cap="none" strike="noStrike"/>
                        <a:t>Keras.io</a:t>
                      </a:r>
                      <a:endParaRPr sz="1800" u="none" cap="none" strike="noStrike"/>
                    </a:p>
                  </a:txBody>
                  <a:tcPr marT="18550" marB="18550" marR="18550" marL="185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 u="none" cap="none" strike="noStrike"/>
                        <a:t>Cross-platform</a:t>
                      </a:r>
                      <a:endParaRPr sz="1800" u="none" cap="none" strike="noStrike"/>
                    </a:p>
                  </a:txBody>
                  <a:tcPr marT="18550" marB="18550" marR="18550" marL="185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 u="none" cap="none" strike="noStrike"/>
                        <a:t>Python</a:t>
                      </a:r>
                      <a:endParaRPr sz="1800" u="none" cap="none" strike="noStrike"/>
                    </a:p>
                  </a:txBody>
                  <a:tcPr marT="18550" marB="18550" marR="18550" marL="185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 u="none" cap="none" strike="noStrike"/>
                        <a:t>API for neural networks</a:t>
                      </a:r>
                      <a:endParaRPr sz="1800" u="none" cap="none" strike="noStrike"/>
                    </a:p>
                  </a:txBody>
                  <a:tcPr marT="18550" marB="18550" marR="18550" marL="185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1877" name="Google Shape;1877;p48"/>
          <p:cNvSpPr txBox="1"/>
          <p:nvPr>
            <p:ph type="title"/>
          </p:nvPr>
        </p:nvSpPr>
        <p:spPr>
          <a:xfrm>
            <a:off x="0" y="609600"/>
            <a:ext cx="921258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Open source ML programming tools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1447800"/>
            <a:ext cx="7239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51"/>
          <p:cNvSpPr txBox="1"/>
          <p:nvPr>
            <p:ph type="title"/>
          </p:nvPr>
        </p:nvSpPr>
        <p:spPr>
          <a:xfrm>
            <a:off x="152400" y="2438400"/>
            <a:ext cx="80010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ML workflow</a:t>
            </a:r>
            <a:endParaRPr b="1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hat Is Machine Learning - Introduction To Machine Learning - Edureka" id="1888" name="Google Shape;188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6000" y="3696851"/>
            <a:ext cx="4672271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52"/>
          <p:cNvSpPr txBox="1"/>
          <p:nvPr>
            <p:ph type="title"/>
          </p:nvPr>
        </p:nvSpPr>
        <p:spPr>
          <a:xfrm>
            <a:off x="395536" y="422692"/>
            <a:ext cx="6120680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342900" lvl="0" marL="45720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2500">
                <a:latin typeface="Arial"/>
                <a:ea typeface="Arial"/>
                <a:cs typeface="Arial"/>
                <a:sym typeface="Arial"/>
              </a:rPr>
              <a:t>ML workflow</a:t>
            </a:r>
            <a:endParaRPr b="1" sz="2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4" name="Google Shape;1894;p52"/>
          <p:cNvSpPr txBox="1"/>
          <p:nvPr>
            <p:ph idx="1" type="body"/>
          </p:nvPr>
        </p:nvSpPr>
        <p:spPr>
          <a:xfrm>
            <a:off x="76200" y="1524000"/>
            <a:ext cx="85344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Should I use ML on this problem?</a:t>
            </a:r>
            <a:endParaRPr/>
          </a:p>
          <a:p>
            <a:pPr indent="-514350" lvl="1" marL="9144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Is there a pattern to detect?</a:t>
            </a:r>
            <a:endParaRPr/>
          </a:p>
          <a:p>
            <a:pPr indent="-514350" lvl="1" marL="9144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Can I solve it analytically?</a:t>
            </a:r>
            <a:endParaRPr/>
          </a:p>
          <a:p>
            <a:pPr indent="-514350" lvl="1" marL="9144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Do I have data?</a:t>
            </a:r>
            <a:endParaRPr/>
          </a:p>
          <a:p>
            <a:pPr indent="-514350" lvl="0" marL="51435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Gather and organize data.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Preprocessing, cleaning, visualizing.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Choosing a model, loss, regularization, ...</a:t>
            </a:r>
            <a:endParaRPr/>
          </a:p>
          <a:p>
            <a:pPr indent="-514350" lvl="0" marL="51435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Optimization </a:t>
            </a:r>
            <a:endParaRPr/>
          </a:p>
          <a:p>
            <a:pPr indent="-514350" lvl="0" marL="51435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Hyper parameter search.</a:t>
            </a:r>
            <a:endParaRPr/>
          </a:p>
          <a:p>
            <a:pPr indent="-514350" lvl="0" marL="51435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 Analyze performance and mistakes, and iterate back to step 5 (or 3)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53"/>
          <p:cNvSpPr txBox="1"/>
          <p:nvPr>
            <p:ph type="title"/>
          </p:nvPr>
        </p:nvSpPr>
        <p:spPr>
          <a:xfrm>
            <a:off x="350111" y="289792"/>
            <a:ext cx="8443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Demo Case Study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: Car Price prediction based on Mileage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p53"/>
          <p:cNvSpPr txBox="1"/>
          <p:nvPr>
            <p:ph idx="1" type="body"/>
          </p:nvPr>
        </p:nvSpPr>
        <p:spPr>
          <a:xfrm>
            <a:off x="11" y="1471600"/>
            <a:ext cx="81540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Define the Objective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Data Gathering: survey, Past Purchase data 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Data Preprocessing 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Char char="–"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training set; test set</a:t>
            </a:r>
            <a:endParaRPr/>
          </a:p>
          <a:p>
            <a:pPr indent="-285750" lvl="1" marL="74295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representation of input features; output 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Exploratory Data Analysis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Choose form of model: </a:t>
            </a: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linear regression 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System’s performance evaluation: </a:t>
            </a: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objective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function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Optimize performance by setting appropriate parameters: </a:t>
            </a: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Optimization 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Evaluate on test set: </a:t>
            </a: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generalization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1" name="Google Shape;190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5400" y="1466850"/>
            <a:ext cx="1981968" cy="1472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2" name="Google Shape;1902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58793" y="1471612"/>
            <a:ext cx="1700029" cy="1472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54"/>
          <p:cNvSpPr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b="0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08" name="Google Shape;1908;p54"/>
          <p:cNvGrpSpPr/>
          <p:nvPr/>
        </p:nvGrpSpPr>
        <p:grpSpPr>
          <a:xfrm>
            <a:off x="2084388" y="6550025"/>
            <a:ext cx="7059612" cy="49213"/>
            <a:chOff x="0" y="0"/>
            <a:chExt cx="7060112" cy="48665"/>
          </a:xfrm>
        </p:grpSpPr>
        <p:sp>
          <p:nvSpPr>
            <p:cNvPr id="1909" name="Google Shape;1909;p54"/>
            <p:cNvSpPr/>
            <p:nvPr/>
          </p:nvSpPr>
          <p:spPr>
            <a:xfrm>
              <a:off x="2546588" y="1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0" name="Google Shape;1910;p54"/>
            <p:cNvSpPr/>
            <p:nvPr/>
          </p:nvSpPr>
          <p:spPr>
            <a:xfrm>
              <a:off x="4823986" y="0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1" name="Google Shape;1911;p54"/>
            <p:cNvSpPr/>
            <p:nvPr/>
          </p:nvSpPr>
          <p:spPr>
            <a:xfrm>
              <a:off x="0" y="1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icture 7.png" id="1912" name="Google Shape;1912;p54"/>
          <p:cNvPicPr preferRelativeResize="0"/>
          <p:nvPr/>
        </p:nvPicPr>
        <p:blipFill rotWithShape="1">
          <a:blip r:embed="rId3">
            <a:alphaModFix/>
          </a:blip>
          <a:srcRect b="5333" l="1923" r="0" t="0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3" name="Google Shape;1913;p54"/>
          <p:cNvGrpSpPr/>
          <p:nvPr/>
        </p:nvGrpSpPr>
        <p:grpSpPr>
          <a:xfrm>
            <a:off x="2133600" y="6553200"/>
            <a:ext cx="7010400" cy="46038"/>
            <a:chOff x="0" y="0"/>
            <a:chExt cx="7010400" cy="45719"/>
          </a:xfrm>
        </p:grpSpPr>
        <p:sp>
          <p:nvSpPr>
            <p:cNvPr id="1914" name="Google Shape;1914;p54"/>
            <p:cNvSpPr/>
            <p:nvPr/>
          </p:nvSpPr>
          <p:spPr>
            <a:xfrm>
              <a:off x="2362200" y="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5" name="Google Shape;1915;p54"/>
            <p:cNvSpPr/>
            <p:nvPr/>
          </p:nvSpPr>
          <p:spPr>
            <a:xfrm>
              <a:off x="0" y="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6" name="Google Shape;1916;p54"/>
            <p:cNvSpPr/>
            <p:nvPr/>
          </p:nvSpPr>
          <p:spPr>
            <a:xfrm>
              <a:off x="4681809" y="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7" name="Google Shape;1917;p54"/>
          <p:cNvGrpSpPr/>
          <p:nvPr/>
        </p:nvGrpSpPr>
        <p:grpSpPr>
          <a:xfrm>
            <a:off x="0" y="1295400"/>
            <a:ext cx="7010400" cy="46038"/>
            <a:chOff x="0" y="0"/>
            <a:chExt cx="7010400" cy="45719"/>
          </a:xfrm>
        </p:grpSpPr>
        <p:sp>
          <p:nvSpPr>
            <p:cNvPr id="1918" name="Google Shape;1918;p54"/>
            <p:cNvSpPr/>
            <p:nvPr/>
          </p:nvSpPr>
          <p:spPr>
            <a:xfrm>
              <a:off x="2362200" y="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9" name="Google Shape;1919;p54"/>
            <p:cNvSpPr/>
            <p:nvPr/>
          </p:nvSpPr>
          <p:spPr>
            <a:xfrm>
              <a:off x="0" y="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0" name="Google Shape;1920;p54"/>
            <p:cNvSpPr/>
            <p:nvPr/>
          </p:nvSpPr>
          <p:spPr>
            <a:xfrm>
              <a:off x="4681809" y="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21" name="Google Shape;1921;p54"/>
          <p:cNvSpPr txBox="1"/>
          <p:nvPr>
            <p:ph idx="4294967295" type="body"/>
          </p:nvPr>
        </p:nvSpPr>
        <p:spPr>
          <a:xfrm>
            <a:off x="219133" y="1727200"/>
            <a:ext cx="8823325" cy="5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i="0" lang="en-US" sz="1800" u="none" cap="none" strike="noStrike">
                <a:latin typeface="Arial"/>
                <a:ea typeface="Arial"/>
                <a:cs typeface="Arial"/>
                <a:sym typeface="Arial"/>
              </a:rPr>
              <a:t>Chapter 1 – Machine Learning, Tom Mitchell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i="0" lang="en-US" sz="1800" u="none" cap="none" strike="noStrike">
                <a:latin typeface="Arial"/>
                <a:ea typeface="Arial"/>
                <a:cs typeface="Arial"/>
                <a:sym typeface="Arial"/>
              </a:rPr>
              <a:t>Chapter 1, 2 – Introduction to Machine Learning, 2</a:t>
            </a:r>
            <a:r>
              <a:rPr baseline="30000" i="0" lang="en-US" sz="1800" u="none" cap="none" strike="noStrike">
                <a:latin typeface="Arial"/>
                <a:ea typeface="Arial"/>
                <a:cs typeface="Arial"/>
                <a:sym typeface="Arial"/>
              </a:rPr>
              <a:t>nd</a:t>
            </a:r>
            <a:r>
              <a:rPr i="0" lang="en-US" sz="1800" u="none" cap="none" strike="noStrike">
                <a:latin typeface="Arial"/>
                <a:ea typeface="Arial"/>
                <a:cs typeface="Arial"/>
                <a:sym typeface="Arial"/>
              </a:rPr>
              <a:t> edition, Ethem Alpaydin</a:t>
            </a:r>
            <a:endParaRPr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i="0" lang="en-US" sz="1800" u="none" cap="none" strike="noStrike">
                <a:latin typeface="Arial"/>
                <a:ea typeface="Arial"/>
                <a:cs typeface="Arial"/>
                <a:sym typeface="Arial"/>
              </a:rPr>
              <a:t>Chapter 1 - Pattern Recognition &amp; Machine Learning Christopher M. Bhishop</a:t>
            </a:r>
            <a:endParaRPr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222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http://www.cs.princeton.edu/courses/archive/spr08/cos511/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[Web]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22250" lvl="1" marL="742950" rtl="0" algn="l">
              <a:lnSpc>
                <a:spcPct val="100000"/>
              </a:lnSpc>
              <a:spcBef>
                <a:spcPts val="265"/>
              </a:spcBef>
              <a:spcAft>
                <a:spcPts val="0"/>
              </a:spcAft>
              <a:buSzPts val="1800"/>
              <a:buChar char="•"/>
            </a:pP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https://www.softwaretestinghelp.com/machine-learning-tools/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2" name="Google Shape;1922;p54"/>
          <p:cNvSpPr txBox="1"/>
          <p:nvPr>
            <p:ph idx="4294967295" type="body"/>
          </p:nvPr>
        </p:nvSpPr>
        <p:spPr>
          <a:xfrm>
            <a:off x="583432" y="69215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0"/>
          <p:cNvSpPr txBox="1"/>
          <p:nvPr>
            <p:ph idx="2" type="body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Introduction to Machine Learning</a:t>
            </a:r>
            <a:endParaRPr/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en-US" sz="2000">
                <a:solidFill>
                  <a:srgbClr val="C00000"/>
                </a:solidFill>
              </a:rPr>
              <a:t>Common Use cases - Security &amp; Transaction Domain</a:t>
            </a:r>
            <a:endParaRPr sz="2000">
              <a:solidFill>
                <a:srgbClr val="C00000"/>
              </a:solidFill>
            </a:endParaRPr>
          </a:p>
        </p:txBody>
      </p:sp>
      <p:pic>
        <p:nvPicPr>
          <p:cNvPr id="1133" name="Google Shape;113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447775"/>
            <a:ext cx="4419639" cy="279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10"/>
          <p:cNvSpPr txBox="1"/>
          <p:nvPr/>
        </p:nvSpPr>
        <p:spPr>
          <a:xfrm>
            <a:off x="513475" y="4178875"/>
            <a:ext cx="11985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Sentiment analysis on Product review of Mobile phone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5" name="Google Shape;1135;p10"/>
          <p:cNvSpPr txBox="1"/>
          <p:nvPr/>
        </p:nvSpPr>
        <p:spPr>
          <a:xfrm>
            <a:off x="5414225" y="1447775"/>
            <a:ext cx="3924900" cy="45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Calibri"/>
              <a:buChar char="▪"/>
            </a:pPr>
            <a:r>
              <a:rPr b="0" i="0" lang="en-US" sz="18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Self-Driving Cars</a:t>
            </a:r>
            <a:endParaRPr b="0" i="0" sz="1800" u="none" cap="none" strike="noStrik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Calibri"/>
              <a:buChar char="▪"/>
            </a:pPr>
            <a:r>
              <a:rPr b="0" i="0" lang="en-US" sz="18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Fraud Detection in Banking</a:t>
            </a:r>
            <a:endParaRPr b="0" i="0" sz="1800" u="none" cap="none" strike="noStrik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Calibri"/>
              <a:buChar char="▪"/>
            </a:pPr>
            <a:r>
              <a:rPr b="0" i="0" lang="en-US" sz="18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Email Filtering</a:t>
            </a:r>
            <a:endParaRPr b="0" i="0" sz="1800" u="none" cap="none" strike="noStrik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Calibri"/>
              <a:buChar char="▪"/>
            </a:pPr>
            <a:r>
              <a:rPr b="0" i="0" lang="en-US" sz="18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Dynamic Pricing in Travel</a:t>
            </a:r>
            <a:endParaRPr b="0" i="0" sz="1800" u="none" cap="none" strike="noStrik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Derived Applications: </a:t>
            </a:r>
            <a:endParaRPr b="1" i="0" sz="1800" u="none" cap="none" strike="noStrik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&gt; Cyber Security</a:t>
            </a:r>
            <a:endParaRPr b="0" i="0" sz="1800" u="none" cap="none" strike="noStrik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&gt; Video Surveillance</a:t>
            </a:r>
            <a:endParaRPr b="0" i="0" sz="1800" u="none" cap="none" strike="noStrik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&gt; Object Detection </a:t>
            </a:r>
            <a:endParaRPr b="0" i="0" sz="1800" u="none" cap="none" strike="noStrik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elf_driving_cars_machine_learning" id="1136" name="Google Shape;113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6825" y="4241650"/>
            <a:ext cx="3677626" cy="2068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ber_surge_pricing" id="1137" name="Google Shape;1137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75978" y="4946675"/>
            <a:ext cx="3450650" cy="147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p55"/>
          <p:cNvSpPr txBox="1"/>
          <p:nvPr>
            <p:ph type="title"/>
          </p:nvPr>
        </p:nvSpPr>
        <p:spPr>
          <a:xfrm>
            <a:off x="1219200" y="2895600"/>
            <a:ext cx="6096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Thank you 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2622ac80d2b_1_2"/>
          <p:cNvSpPr txBox="1"/>
          <p:nvPr>
            <p:ph idx="2" type="body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Introduction to Machine Learning</a:t>
            </a:r>
            <a:endParaRPr/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en-US" sz="2000">
                <a:solidFill>
                  <a:srgbClr val="C00000"/>
                </a:solidFill>
              </a:rPr>
              <a:t>Common Use cases - Customer Support Systems</a:t>
            </a:r>
            <a:endParaRPr sz="2000">
              <a:solidFill>
                <a:srgbClr val="C00000"/>
              </a:solidFill>
            </a:endParaRPr>
          </a:p>
        </p:txBody>
      </p:sp>
      <p:pic>
        <p:nvPicPr>
          <p:cNvPr id="1143" name="Google Shape;1143;g2622ac80d2b_1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447800"/>
            <a:ext cx="3026833" cy="41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g2622ac80d2b_1_2"/>
          <p:cNvSpPr txBox="1"/>
          <p:nvPr/>
        </p:nvSpPr>
        <p:spPr>
          <a:xfrm>
            <a:off x="3978901" y="3001425"/>
            <a:ext cx="4245900" cy="3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Apple’s Siri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Google Assistant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Amazon’s Alexa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Google Duplex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Microsoft’s Cortana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Samsung’s Bixby</a:t>
            </a:r>
            <a:endParaRPr b="0" i="0" sz="1800" u="none" cap="none" strike="noStrik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Derived Applications: </a:t>
            </a:r>
            <a:endParaRPr b="1" i="0" sz="1800" u="none" cap="none" strike="noStrik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&gt; Customer Support Query (Voice vs Text)</a:t>
            </a:r>
            <a:endParaRPr b="0" i="0" sz="1800" u="none" cap="none" strike="noStrik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&gt; Chatbots</a:t>
            </a:r>
            <a:endParaRPr b="0" i="0" sz="1800" u="none" cap="none" strike="noStrik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voice assistants" id="1145" name="Google Shape;1145;g2622ac80d2b_1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5088" y="1385025"/>
            <a:ext cx="4600816" cy="172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1"/>
          <p:cNvSpPr txBox="1"/>
          <p:nvPr>
            <p:ph idx="2" type="body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Introduction to Machine Learning</a:t>
            </a:r>
            <a:endParaRPr/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en-US" sz="2000">
                <a:solidFill>
                  <a:srgbClr val="C00000"/>
                </a:solidFill>
              </a:rPr>
              <a:t>Common Use cases - Recommendation Engines</a:t>
            </a:r>
            <a:endParaRPr sz="2000">
              <a:solidFill>
                <a:srgbClr val="C00000"/>
              </a:solidFill>
            </a:endParaRPr>
          </a:p>
        </p:txBody>
      </p:sp>
      <p:grpSp>
        <p:nvGrpSpPr>
          <p:cNvPr id="1151" name="Google Shape;1151;p11"/>
          <p:cNvGrpSpPr/>
          <p:nvPr/>
        </p:nvGrpSpPr>
        <p:grpSpPr>
          <a:xfrm>
            <a:off x="276225" y="1447800"/>
            <a:ext cx="4218214" cy="5233294"/>
            <a:chOff x="272716" y="776702"/>
            <a:chExt cx="4377559" cy="5614294"/>
          </a:xfrm>
        </p:grpSpPr>
        <p:pic>
          <p:nvPicPr>
            <p:cNvPr id="1152" name="Google Shape;1152;p11"/>
            <p:cNvPicPr preferRelativeResize="0"/>
            <p:nvPr/>
          </p:nvPicPr>
          <p:blipFill rotWithShape="1">
            <a:blip r:embed="rId3">
              <a:alphaModFix/>
            </a:blip>
            <a:srcRect b="35178" l="5000" r="55834" t="14425"/>
            <a:stretch/>
          </p:blipFill>
          <p:spPr>
            <a:xfrm>
              <a:off x="304800" y="3354665"/>
              <a:ext cx="4197281" cy="3036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3" name="Google Shape;1153;p11"/>
            <p:cNvPicPr preferRelativeResize="0"/>
            <p:nvPr/>
          </p:nvPicPr>
          <p:blipFill rotWithShape="1">
            <a:blip r:embed="rId4">
              <a:alphaModFix/>
            </a:blip>
            <a:srcRect b="29249" l="3333" r="55833" t="27766"/>
            <a:stretch/>
          </p:blipFill>
          <p:spPr>
            <a:xfrm>
              <a:off x="272716" y="776702"/>
              <a:ext cx="4377559" cy="259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54" name="Google Shape;1154;p11"/>
          <p:cNvSpPr txBox="1"/>
          <p:nvPr/>
        </p:nvSpPr>
        <p:spPr>
          <a:xfrm>
            <a:off x="4974800" y="1447775"/>
            <a:ext cx="3924900" cy="53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E-commerce sites like Amazon and Flipkart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Book sites like Goodreads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Movie services like IMDb and Netflix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Hospitality sites like MakeMyTrip, Booking.com, etc.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Retail services like StitchFix</a:t>
            </a:r>
            <a:endParaRPr b="0" i="0" sz="1800" u="none" cap="none" strike="noStrik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Food aggregators like Zomato and Uber Eats</a:t>
            </a:r>
            <a:endParaRPr b="0" i="0" sz="1800" u="none" cap="none" strike="noStrik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Derived Applications: </a:t>
            </a:r>
            <a:endParaRPr b="1" i="0" sz="1800" u="none" cap="none" strike="noStrik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&gt; Personalized Marketing</a:t>
            </a:r>
            <a:endParaRPr b="0" i="0" sz="1800" u="none" cap="none" strike="noStrik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&gt; Personalized Banking</a:t>
            </a:r>
            <a:endParaRPr b="0" i="0" sz="1800" u="none" cap="none" strike="noStrik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inkedin_recommend_machine_learning" id="1155" name="Google Shape;115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3775" y="3801075"/>
            <a:ext cx="4893800" cy="277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12"/>
          <p:cNvSpPr txBox="1"/>
          <p:nvPr>
            <p:ph idx="2" type="body"/>
          </p:nvPr>
        </p:nvSpPr>
        <p:spPr>
          <a:xfrm>
            <a:off x="914400" y="3048000"/>
            <a:ext cx="73914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None/>
            </a:pPr>
            <a:r>
              <a:rPr lang="en-US">
                <a:solidFill>
                  <a:srgbClr val="C00000"/>
                </a:solidFill>
              </a:rPr>
              <a:t>ML – What, When, Where ?</a:t>
            </a:r>
            <a:endParaRPr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13"/>
          <p:cNvSpPr txBox="1"/>
          <p:nvPr>
            <p:ph idx="2" type="body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Introduction to Machine Learning</a:t>
            </a:r>
            <a:endParaRPr/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en-US" sz="2000">
                <a:solidFill>
                  <a:srgbClr val="C00000"/>
                </a:solidFill>
              </a:rPr>
              <a:t>What is Machine Learning (ML)?</a:t>
            </a:r>
            <a:endParaRPr sz="2000">
              <a:solidFill>
                <a:srgbClr val="C00000"/>
              </a:solidFill>
            </a:endParaRPr>
          </a:p>
        </p:txBody>
      </p:sp>
      <p:sp>
        <p:nvSpPr>
          <p:cNvPr id="1166" name="Google Shape;1166;p13"/>
          <p:cNvSpPr/>
          <p:nvPr/>
        </p:nvSpPr>
        <p:spPr>
          <a:xfrm>
            <a:off x="54733" y="1364188"/>
            <a:ext cx="4307400" cy="54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science (and art) of programming computers so they can </a:t>
            </a:r>
            <a:r>
              <a:rPr b="0" i="1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learn from data</a:t>
            </a:r>
            <a:endParaRPr b="0" i="0" sz="1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general definition </a:t>
            </a:r>
            <a:endParaRPr b="0" i="0" sz="1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Field of study that gives computers the ability to learn without being explicitly programmed  </a:t>
            </a:r>
            <a:endParaRPr b="0" i="0" sz="1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Engineering-oriented definition </a:t>
            </a:r>
            <a:endParaRPr b="0" i="0" sz="1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Algorithms that improve their performance P at some task T with experience E</a:t>
            </a:r>
            <a:endParaRPr b="0" i="0" sz="1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well-defined learning task is given by &lt;</a:t>
            </a: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E&gt;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7" name="Google Shape;1167;p13"/>
          <p:cNvGrpSpPr/>
          <p:nvPr/>
        </p:nvGrpSpPr>
        <p:grpSpPr>
          <a:xfrm>
            <a:off x="3810000" y="1371600"/>
            <a:ext cx="5618328" cy="1776577"/>
            <a:chOff x="20472" y="4726583"/>
            <a:chExt cx="5618328" cy="1776577"/>
          </a:xfrm>
        </p:grpSpPr>
        <p:sp>
          <p:nvSpPr>
            <p:cNvPr id="1168" name="Google Shape;1168;p13"/>
            <p:cNvSpPr txBox="1"/>
            <p:nvPr/>
          </p:nvSpPr>
          <p:spPr>
            <a:xfrm>
              <a:off x="20472" y="5410200"/>
              <a:ext cx="1270677" cy="10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normAutofit/>
            </a:bodyPr>
            <a:lstStyle/>
            <a:p>
              <a:pPr indent="365125" lvl="0" marL="12700" marR="508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Data</a:t>
              </a:r>
              <a:endParaRPr b="0" i="0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365125" lvl="0" marL="12700" marR="508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365125" lvl="0" marL="12700" marR="508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Program</a:t>
              </a:r>
              <a:endParaRPr b="0" i="0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1169" name="Google Shape;1169;p13"/>
            <p:cNvGrpSpPr/>
            <p:nvPr/>
          </p:nvGrpSpPr>
          <p:grpSpPr>
            <a:xfrm>
              <a:off x="1371600" y="4726583"/>
              <a:ext cx="4267200" cy="1776577"/>
              <a:chOff x="1371600" y="4726583"/>
              <a:chExt cx="4267200" cy="1776577"/>
            </a:xfrm>
          </p:grpSpPr>
          <p:sp>
            <p:nvSpPr>
              <p:cNvPr id="1170" name="Google Shape;1170;p13"/>
              <p:cNvSpPr/>
              <p:nvPr/>
            </p:nvSpPr>
            <p:spPr>
              <a:xfrm>
                <a:off x="1371600" y="5553075"/>
                <a:ext cx="668458" cy="95250"/>
              </a:xfrm>
              <a:custGeom>
                <a:rect b="b" l="l" r="r" t="t"/>
                <a:pathLst>
                  <a:path extrusionOk="0" h="127000" w="914400">
                    <a:moveTo>
                      <a:pt x="787400" y="0"/>
                    </a:moveTo>
                    <a:lnTo>
                      <a:pt x="787400" y="50800"/>
                    </a:lnTo>
                    <a:lnTo>
                      <a:pt x="0" y="50800"/>
                    </a:lnTo>
                    <a:lnTo>
                      <a:pt x="0" y="76200"/>
                    </a:lnTo>
                    <a:lnTo>
                      <a:pt x="787400" y="76200"/>
                    </a:lnTo>
                    <a:lnTo>
                      <a:pt x="787400" y="127000"/>
                    </a:lnTo>
                    <a:lnTo>
                      <a:pt x="914400" y="63500"/>
                    </a:lnTo>
                    <a:lnTo>
                      <a:pt x="787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rm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t/>
                </a:r>
                <a:endParaRPr b="0" i="0" sz="6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71" name="Google Shape;1171;p13"/>
              <p:cNvSpPr/>
              <p:nvPr/>
            </p:nvSpPr>
            <p:spPr>
              <a:xfrm>
                <a:off x="1371600" y="6067425"/>
                <a:ext cx="668458" cy="95250"/>
              </a:xfrm>
              <a:custGeom>
                <a:rect b="b" l="l" r="r" t="t"/>
                <a:pathLst>
                  <a:path extrusionOk="0" h="127000" w="914400">
                    <a:moveTo>
                      <a:pt x="787400" y="0"/>
                    </a:moveTo>
                    <a:lnTo>
                      <a:pt x="787400" y="50800"/>
                    </a:lnTo>
                    <a:lnTo>
                      <a:pt x="0" y="50800"/>
                    </a:lnTo>
                    <a:lnTo>
                      <a:pt x="0" y="76200"/>
                    </a:lnTo>
                    <a:lnTo>
                      <a:pt x="787400" y="76200"/>
                    </a:lnTo>
                    <a:lnTo>
                      <a:pt x="787400" y="127000"/>
                    </a:lnTo>
                    <a:lnTo>
                      <a:pt x="914400" y="63500"/>
                    </a:lnTo>
                    <a:lnTo>
                      <a:pt x="787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rm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t/>
                </a:r>
                <a:endParaRPr b="0" i="0" sz="6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72" name="Google Shape;1172;p13"/>
              <p:cNvSpPr/>
              <p:nvPr/>
            </p:nvSpPr>
            <p:spPr>
              <a:xfrm>
                <a:off x="3989726" y="5848350"/>
                <a:ext cx="557048" cy="95250"/>
              </a:xfrm>
              <a:custGeom>
                <a:rect b="b" l="l" r="r" t="t"/>
                <a:pathLst>
                  <a:path extrusionOk="0" h="127000" w="762000">
                    <a:moveTo>
                      <a:pt x="635000" y="0"/>
                    </a:moveTo>
                    <a:lnTo>
                      <a:pt x="635000" y="50800"/>
                    </a:lnTo>
                    <a:lnTo>
                      <a:pt x="0" y="50800"/>
                    </a:lnTo>
                    <a:lnTo>
                      <a:pt x="0" y="76200"/>
                    </a:lnTo>
                    <a:lnTo>
                      <a:pt x="635000" y="76200"/>
                    </a:lnTo>
                    <a:lnTo>
                      <a:pt x="635000" y="127000"/>
                    </a:lnTo>
                    <a:lnTo>
                      <a:pt x="762000" y="6350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rm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t/>
                </a:r>
                <a:endParaRPr b="0" i="0" sz="6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73" name="Google Shape;1173;p13"/>
              <p:cNvSpPr txBox="1"/>
              <p:nvPr/>
            </p:nvSpPr>
            <p:spPr>
              <a:xfrm>
                <a:off x="4593787" y="5715000"/>
                <a:ext cx="1045013" cy="384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2700">
                <a:normAutofit/>
              </a:bodyPr>
              <a:lstStyle/>
              <a:p>
                <a:pPr indent="0" lvl="0" marL="127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Output</a:t>
                </a:r>
                <a:endParaRPr b="0" i="0" sz="1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74" name="Google Shape;1174;p13"/>
              <p:cNvSpPr txBox="1"/>
              <p:nvPr/>
            </p:nvSpPr>
            <p:spPr>
              <a:xfrm>
                <a:off x="2057400" y="5257800"/>
                <a:ext cx="2029521" cy="1245360"/>
              </a:xfrm>
              <a:prstGeom prst="rect">
                <a:avLst/>
              </a:prstGeom>
              <a:solidFill>
                <a:srgbClr val="4F81BD"/>
              </a:solidFill>
              <a:ln cap="flat" cmpd="sng" w="254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3175">
                <a:norm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ahoma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Helvetica Neue"/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Computer</a:t>
                </a:r>
                <a:endParaRPr b="0" i="0" sz="1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75" name="Google Shape;1175;p13"/>
              <p:cNvSpPr txBox="1"/>
              <p:nvPr/>
            </p:nvSpPr>
            <p:spPr>
              <a:xfrm>
                <a:off x="1818671" y="4726583"/>
                <a:ext cx="290342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Helvetica Neue"/>
                  <a:buNone/>
                </a:pPr>
                <a:r>
                  <a:rPr b="1" i="0" lang="en-US" sz="1800" u="none" cap="none" strike="noStrike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Traditional programming</a:t>
                </a:r>
                <a:endParaRPr b="1" i="0" sz="1800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grpSp>
        <p:nvGrpSpPr>
          <p:cNvPr id="1176" name="Google Shape;1176;p13"/>
          <p:cNvGrpSpPr/>
          <p:nvPr/>
        </p:nvGrpSpPr>
        <p:grpSpPr>
          <a:xfrm>
            <a:off x="3505200" y="4343400"/>
            <a:ext cx="6071276" cy="1775136"/>
            <a:chOff x="5486400" y="4701864"/>
            <a:chExt cx="6071276" cy="1775136"/>
          </a:xfrm>
        </p:grpSpPr>
        <p:sp>
          <p:nvSpPr>
            <p:cNvPr id="1177" name="Google Shape;1177;p13"/>
            <p:cNvSpPr txBox="1"/>
            <p:nvPr/>
          </p:nvSpPr>
          <p:spPr>
            <a:xfrm>
              <a:off x="7648267" y="5231640"/>
              <a:ext cx="2029521" cy="1245360"/>
            </a:xfrm>
            <a:prstGeom prst="rect">
              <a:avLst/>
            </a:prstGeom>
            <a:solidFill>
              <a:srgbClr val="4F81BD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3175">
              <a:norm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ahoma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Helvetica Neue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Computer</a:t>
              </a:r>
              <a:endParaRPr b="0" i="0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8" name="Google Shape;1178;p13"/>
            <p:cNvSpPr/>
            <p:nvPr/>
          </p:nvSpPr>
          <p:spPr>
            <a:xfrm>
              <a:off x="6952431" y="5553358"/>
              <a:ext cx="695836" cy="103780"/>
            </a:xfrm>
            <a:custGeom>
              <a:rect b="b" l="l" r="r" t="t"/>
              <a:pathLst>
                <a:path extrusionOk="0" h="127000" w="914400">
                  <a:moveTo>
                    <a:pt x="787400" y="0"/>
                  </a:moveTo>
                  <a:lnTo>
                    <a:pt x="787400" y="50800"/>
                  </a:lnTo>
                  <a:lnTo>
                    <a:pt x="0" y="50800"/>
                  </a:lnTo>
                  <a:lnTo>
                    <a:pt x="0" y="76200"/>
                  </a:lnTo>
                  <a:lnTo>
                    <a:pt x="787400" y="76200"/>
                  </a:lnTo>
                  <a:lnTo>
                    <a:pt x="787400" y="127000"/>
                  </a:lnTo>
                  <a:lnTo>
                    <a:pt x="914400" y="63500"/>
                  </a:lnTo>
                  <a:lnTo>
                    <a:pt x="7874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9" name="Google Shape;1179;p13"/>
            <p:cNvSpPr/>
            <p:nvPr/>
          </p:nvSpPr>
          <p:spPr>
            <a:xfrm>
              <a:off x="6952431" y="6113770"/>
              <a:ext cx="695836" cy="103780"/>
            </a:xfrm>
            <a:custGeom>
              <a:rect b="b" l="l" r="r" t="t"/>
              <a:pathLst>
                <a:path extrusionOk="0" h="127000" w="914400">
                  <a:moveTo>
                    <a:pt x="787400" y="0"/>
                  </a:moveTo>
                  <a:lnTo>
                    <a:pt x="787400" y="50800"/>
                  </a:lnTo>
                  <a:lnTo>
                    <a:pt x="0" y="50800"/>
                  </a:lnTo>
                  <a:lnTo>
                    <a:pt x="0" y="76200"/>
                  </a:lnTo>
                  <a:lnTo>
                    <a:pt x="787400" y="76200"/>
                  </a:lnTo>
                  <a:lnTo>
                    <a:pt x="787400" y="127001"/>
                  </a:lnTo>
                  <a:lnTo>
                    <a:pt x="914400" y="63500"/>
                  </a:lnTo>
                  <a:lnTo>
                    <a:pt x="7874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0" name="Google Shape;1180;p13"/>
            <p:cNvSpPr/>
            <p:nvPr/>
          </p:nvSpPr>
          <p:spPr>
            <a:xfrm>
              <a:off x="9677788" y="5763620"/>
              <a:ext cx="579863" cy="103780"/>
            </a:xfrm>
            <a:custGeom>
              <a:rect b="b" l="l" r="r" t="t"/>
              <a:pathLst>
                <a:path extrusionOk="0" h="127000" w="762000">
                  <a:moveTo>
                    <a:pt x="635000" y="0"/>
                  </a:moveTo>
                  <a:lnTo>
                    <a:pt x="635000" y="50800"/>
                  </a:lnTo>
                  <a:lnTo>
                    <a:pt x="0" y="50800"/>
                  </a:lnTo>
                  <a:lnTo>
                    <a:pt x="0" y="76200"/>
                  </a:lnTo>
                  <a:lnTo>
                    <a:pt x="635000" y="76200"/>
                  </a:lnTo>
                  <a:lnTo>
                    <a:pt x="635000" y="127000"/>
                  </a:lnTo>
                  <a:lnTo>
                    <a:pt x="762000" y="6350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1" name="Google Shape;1181;p13"/>
            <p:cNvSpPr txBox="1"/>
            <p:nvPr/>
          </p:nvSpPr>
          <p:spPr>
            <a:xfrm>
              <a:off x="5486400" y="5429514"/>
              <a:ext cx="1295400" cy="85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normAutofit fontScale="85000" lnSpcReduction="20000"/>
            </a:bodyPr>
            <a:lstStyle/>
            <a:p>
              <a:pPr indent="365125" lvl="0" marL="12700" marR="508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Data</a:t>
              </a:r>
              <a:endPara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  <a:p>
              <a:pPr indent="365125" lvl="0" marL="12700" marR="508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365125" lvl="0" marL="12700" marR="508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Output</a:t>
              </a:r>
              <a:endParaRPr b="0" i="0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2" name="Google Shape;1182;p13"/>
            <p:cNvSpPr txBox="1"/>
            <p:nvPr/>
          </p:nvSpPr>
          <p:spPr>
            <a:xfrm>
              <a:off x="10287000" y="5600594"/>
              <a:ext cx="1270676" cy="4192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normAutofit/>
            </a:bodyPr>
            <a:lstStyle/>
            <a:p>
              <a:pPr indent="0" lvl="0" marL="127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Program</a:t>
              </a:r>
              <a:endParaRPr b="0" i="0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3" name="Google Shape;1183;p13"/>
            <p:cNvSpPr txBox="1"/>
            <p:nvPr/>
          </p:nvSpPr>
          <p:spPr>
            <a:xfrm>
              <a:off x="7700269" y="4701864"/>
              <a:ext cx="1928733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Helvetica Neue"/>
                <a:buNone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Machine Learning</a:t>
              </a:r>
              <a:endPara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184" name="Google Shape;1184;p13"/>
          <p:cNvSpPr txBox="1"/>
          <p:nvPr/>
        </p:nvSpPr>
        <p:spPr>
          <a:xfrm>
            <a:off x="5591298" y="6217662"/>
            <a:ext cx="2436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Slide credit: Pedro Domingos</a:t>
            </a:r>
            <a:endParaRPr b="0" i="0" sz="14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9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5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4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7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10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6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2021-11-12T07:04:08Z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0x0101000A75E3588147654284604D4E812B6D70</vt:lpwstr>
  </property>
</Properties>
</file>